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348" r:id="rId2"/>
    <p:sldId id="324" r:id="rId3"/>
    <p:sldId id="352" r:id="rId4"/>
    <p:sldId id="354" r:id="rId5"/>
    <p:sldId id="355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59" r:id="rId20"/>
    <p:sldId id="358" r:id="rId21"/>
    <p:sldId id="357" r:id="rId22"/>
    <p:sldId id="35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8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5BDC5-4E2E-49DA-9F5D-474E53342211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B31B6-DEF9-4658-9EAC-9EE3376230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52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B31B6-DEF9-4658-9EAC-9EE33762308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14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B31B6-DEF9-4658-9EAC-9EE33762308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14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B31B6-DEF9-4658-9EAC-9EE33762308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14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B31B6-DEF9-4658-9EAC-9EE33762308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14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B31B6-DEF9-4658-9EAC-9EE33762308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14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B31B6-DEF9-4658-9EAC-9EE33762308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14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B31B6-DEF9-4658-9EAC-9EE33762308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14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B31B6-DEF9-4658-9EAC-9EE33762308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14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6DDA-71AA-7542-A602-3AADA1B92E7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10/12/2014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B1C8-CAD1-5B40-8C3F-75D9BE3B58D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24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6DDA-71AA-7542-A602-3AADA1B92E7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10/12/2014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B1C8-CAD1-5B40-8C3F-75D9BE3B58D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32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6DDA-71AA-7542-A602-3AADA1B92E7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10/12/2014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B1C8-CAD1-5B40-8C3F-75D9BE3B58D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8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6DDA-71AA-7542-A602-3AADA1B92E7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10/12/2014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B1C8-CAD1-5B40-8C3F-75D9BE3B58D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46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6DDA-71AA-7542-A602-3AADA1B92E7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10/12/2014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B1C8-CAD1-5B40-8C3F-75D9BE3B58D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7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6DDA-71AA-7542-A602-3AADA1B92E7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10/12/2014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B1C8-CAD1-5B40-8C3F-75D9BE3B58D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8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6DDA-71AA-7542-A602-3AADA1B92E7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10/12/2014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B1C8-CAD1-5B40-8C3F-75D9BE3B58D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65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6DDA-71AA-7542-A602-3AADA1B92E7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10/12/2014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B1C8-CAD1-5B40-8C3F-75D9BE3B58D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46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6DDA-71AA-7542-A602-3AADA1B92E7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10/12/2014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B1C8-CAD1-5B40-8C3F-75D9BE3B58D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6DDA-71AA-7542-A602-3AADA1B92E7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10/12/2014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B1C8-CAD1-5B40-8C3F-75D9BE3B58D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1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6DDA-71AA-7542-A602-3AADA1B92E7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10/12/2014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B1C8-CAD1-5B40-8C3F-75D9BE3B58D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34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2356DDA-71AA-7542-A602-3AADA1B92E7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10/12/2014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A37B1C8-CAD1-5B40-8C3F-75D9BE3B58D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0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1309" y="1072551"/>
            <a:ext cx="184731" cy="972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 defTabSz="457200">
              <a:lnSpc>
                <a:spcPct val="70000"/>
              </a:lnSpc>
            </a:pPr>
            <a:endParaRPr lang="en-US" sz="8000" b="1" spc="-300" dirty="0">
              <a:solidFill>
                <a:srgbClr val="1F497D">
                  <a:lumMod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755576" y="1622405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LIBRE COMERCIO Y DESINDUSTRIALIZACIÓN FARMACÉUTICA EN COLOMBIA 1995 – 2014</a:t>
            </a:r>
            <a:b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 1: Evidencia DANE – EAM (2011)</a:t>
            </a:r>
            <a:b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Director: Álvaro </a:t>
            </a:r>
            <a:r>
              <a:rPr lang="es-MX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Zerda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Sarmiento</a:t>
            </a:r>
            <a:b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Investigador: Mauricio Sánchez </a:t>
            </a: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Torres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MX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MX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57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1" y="5094755"/>
            <a:ext cx="7870757" cy="1346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99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Empleo en la Industria Farmacéutica - 2</a:t>
            </a:r>
            <a:endParaRPr lang="es-ES" sz="28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5"/>
            <a:ext cx="7488832" cy="450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9" y="188640"/>
            <a:ext cx="10429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86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Empleo en la Industria Farmacéutica - 3</a:t>
            </a:r>
            <a:endParaRPr lang="es-ES" sz="2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704856" cy="463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6" y="188640"/>
            <a:ext cx="10429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60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dirty="0" smtClean="0"/>
              <a:t>Participación I. </a:t>
            </a:r>
            <a:r>
              <a:rPr lang="es-ES" sz="2800" dirty="0"/>
              <a:t>Farmacéutica </a:t>
            </a:r>
            <a:br>
              <a:rPr lang="es-ES" sz="2800" dirty="0"/>
            </a:br>
            <a:r>
              <a:rPr lang="es-ES" sz="2800" dirty="0" smtClean="0"/>
              <a:t>en total Industria </a:t>
            </a:r>
            <a:r>
              <a:rPr lang="es-ES" sz="2800" dirty="0"/>
              <a:t>Manufacturera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28092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81" y="332656"/>
            <a:ext cx="10429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05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dirty="0" smtClean="0"/>
              <a:t>Participación I. Farmacéutica </a:t>
            </a: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 smtClean="0"/>
              <a:t>en Total </a:t>
            </a:r>
            <a:r>
              <a:rPr lang="es-ES" sz="2800" dirty="0"/>
              <a:t>de la Economía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1539976"/>
            <a:ext cx="7992888" cy="494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2" y="260648"/>
            <a:ext cx="10429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62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>
            <a:normAutofit/>
          </a:bodyPr>
          <a:lstStyle/>
          <a:p>
            <a:r>
              <a:rPr lang="es-ES" sz="2800" dirty="0" smtClean="0"/>
              <a:t>Comercio Exterior del Sector Farmacéutico</a:t>
            </a:r>
            <a:endParaRPr lang="es-ES" sz="28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7"/>
            <a:ext cx="7632848" cy="459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74" y="155617"/>
            <a:ext cx="10429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87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610055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9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Comercio Exterior del Sector Farmacéutico - 2</a:t>
            </a:r>
            <a:endParaRPr lang="es-ES" sz="28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704856" cy="502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73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571608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1259632" y="3429000"/>
            <a:ext cx="7632848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20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s-ES" sz="2800" dirty="0" smtClean="0"/>
              <a:t>Comercio Exterior del Sector Farmacéutico - 3</a:t>
            </a:r>
            <a:endParaRPr lang="es-ES" sz="28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268760"/>
            <a:ext cx="7848872" cy="493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13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593" y="6065912"/>
            <a:ext cx="104440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5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80920" cy="5400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600" b="1" dirty="0" smtClean="0"/>
              <a:t>Tendencias que apuntan a un proceso de marchitamiento: </a:t>
            </a:r>
          </a:p>
          <a:p>
            <a:pPr marL="354013" lvl="0" indent="-354013" algn="just">
              <a:buFont typeface="+mj-lt"/>
              <a:buAutoNum type="arabicPeriod"/>
            </a:pPr>
            <a:r>
              <a:rPr lang="es-ES" sz="2000" b="1" dirty="0" smtClean="0">
                <a:solidFill>
                  <a:srgbClr val="FF0000"/>
                </a:solidFill>
              </a:rPr>
              <a:t>Reducción de participación </a:t>
            </a:r>
            <a:r>
              <a:rPr lang="es-ES" sz="2000" b="1" dirty="0"/>
              <a:t>de la producción farmacéutica de medicamentos </a:t>
            </a:r>
            <a:r>
              <a:rPr lang="es-ES" sz="2000" b="1" dirty="0">
                <a:solidFill>
                  <a:srgbClr val="FF0000"/>
                </a:solidFill>
              </a:rPr>
              <a:t>en </a:t>
            </a:r>
            <a:r>
              <a:rPr lang="es-ES" sz="2000" b="1" dirty="0" smtClean="0">
                <a:solidFill>
                  <a:srgbClr val="FF0000"/>
                </a:solidFill>
              </a:rPr>
              <a:t>valor </a:t>
            </a:r>
            <a:r>
              <a:rPr lang="es-ES" sz="2000" b="1" dirty="0">
                <a:solidFill>
                  <a:srgbClr val="FF0000"/>
                </a:solidFill>
              </a:rPr>
              <a:t>agregado y </a:t>
            </a:r>
            <a:r>
              <a:rPr lang="es-ES" sz="2000" b="1" dirty="0" smtClean="0">
                <a:solidFill>
                  <a:srgbClr val="FF0000"/>
                </a:solidFill>
              </a:rPr>
              <a:t>volumen </a:t>
            </a:r>
            <a:r>
              <a:rPr lang="es-ES" sz="2000" b="1" dirty="0">
                <a:solidFill>
                  <a:srgbClr val="FF0000"/>
                </a:solidFill>
              </a:rPr>
              <a:t>de producción </a:t>
            </a:r>
            <a:r>
              <a:rPr lang="es-ES" sz="2000" b="1" dirty="0" smtClean="0"/>
              <a:t>en industria </a:t>
            </a:r>
            <a:r>
              <a:rPr lang="es-ES" sz="2000" b="1" dirty="0"/>
              <a:t>manufacturera y </a:t>
            </a:r>
            <a:r>
              <a:rPr lang="es-ES" sz="2000" b="1" dirty="0" smtClean="0"/>
              <a:t>en </a:t>
            </a:r>
            <a:r>
              <a:rPr lang="es-ES" sz="2000" b="1" dirty="0"/>
              <a:t>total de la actividad económica industrial y no </a:t>
            </a:r>
            <a:r>
              <a:rPr lang="es-ES" sz="2000" b="1" dirty="0" smtClean="0"/>
              <a:t>industrial.</a:t>
            </a:r>
          </a:p>
          <a:p>
            <a:pPr marL="354013" lvl="0" indent="-354013" algn="just">
              <a:buFont typeface="+mj-lt"/>
              <a:buAutoNum type="arabicPeriod"/>
            </a:pPr>
            <a:endParaRPr lang="es-ES" sz="2000" b="1" dirty="0"/>
          </a:p>
          <a:p>
            <a:pPr marL="354013" lvl="0" indent="-354013" algn="just">
              <a:buFont typeface="+mj-lt"/>
              <a:buAutoNum type="arabicPeriod"/>
            </a:pPr>
            <a:r>
              <a:rPr lang="es-ES" sz="2000" b="1" dirty="0" smtClean="0">
                <a:solidFill>
                  <a:srgbClr val="FF0000"/>
                </a:solidFill>
              </a:rPr>
              <a:t>Reducción en participación </a:t>
            </a:r>
            <a:r>
              <a:rPr lang="es-ES" sz="2000" b="1" dirty="0"/>
              <a:t>del sector respecto al nivel general de </a:t>
            </a:r>
            <a:r>
              <a:rPr lang="es-ES" sz="2000" b="1" dirty="0">
                <a:solidFill>
                  <a:srgbClr val="FF0000"/>
                </a:solidFill>
              </a:rPr>
              <a:t>empleo</a:t>
            </a:r>
            <a:r>
              <a:rPr lang="es-ES" sz="2000" b="1" dirty="0"/>
              <a:t>. </a:t>
            </a:r>
            <a:endParaRPr lang="es-ES" sz="2000" b="1" dirty="0" smtClean="0"/>
          </a:p>
          <a:p>
            <a:pPr marL="354013" lvl="0" indent="-354013" algn="just">
              <a:buFont typeface="+mj-lt"/>
              <a:buAutoNum type="arabicPeriod"/>
            </a:pPr>
            <a:endParaRPr lang="es-ES" sz="2000" b="1" dirty="0"/>
          </a:p>
          <a:p>
            <a:pPr marL="354013" lvl="0" indent="-354013" algn="just">
              <a:buFont typeface="+mj-lt"/>
              <a:buAutoNum type="arabicPeriod"/>
            </a:pPr>
            <a:r>
              <a:rPr lang="es-ES" sz="2000" b="1" dirty="0" smtClean="0">
                <a:solidFill>
                  <a:srgbClr val="FF0000"/>
                </a:solidFill>
              </a:rPr>
              <a:t>Reducción de </a:t>
            </a:r>
            <a:r>
              <a:rPr lang="es-ES" sz="2000" b="1" dirty="0">
                <a:solidFill>
                  <a:srgbClr val="FF0000"/>
                </a:solidFill>
              </a:rPr>
              <a:t>la inversión neta extranjera </a:t>
            </a:r>
            <a:r>
              <a:rPr lang="es-ES" sz="2000" b="1" dirty="0"/>
              <a:t>en la industria de </a:t>
            </a:r>
            <a:r>
              <a:rPr lang="es-ES" sz="2000" b="1" dirty="0" smtClean="0"/>
              <a:t>medicamentos con caída  </a:t>
            </a:r>
            <a:r>
              <a:rPr lang="es-ES" sz="2000" b="1" dirty="0"/>
              <a:t>de participación de </a:t>
            </a:r>
            <a:r>
              <a:rPr lang="es-ES" sz="2000" b="1" dirty="0" smtClean="0"/>
              <a:t>los establecimientos </a:t>
            </a:r>
            <a:r>
              <a:rPr lang="es-ES" sz="2000" b="1" dirty="0"/>
              <a:t>de capital extranjero en </a:t>
            </a:r>
            <a:r>
              <a:rPr lang="es-ES" sz="2000" b="1" dirty="0" smtClean="0"/>
              <a:t>producción interna de </a:t>
            </a:r>
            <a:r>
              <a:rPr lang="es-ES" sz="2000" b="1" dirty="0"/>
              <a:t>medicamentos. 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51520" y="44624"/>
            <a:ext cx="8280920" cy="1143000"/>
          </a:xfrm>
        </p:spPr>
        <p:txBody>
          <a:bodyPr>
            <a:noAutofit/>
          </a:bodyPr>
          <a:lstStyle/>
          <a:p>
            <a:r>
              <a:rPr lang="es-ES" sz="2800" b="1" dirty="0" smtClean="0"/>
              <a:t>Síntesis: </a:t>
            </a:r>
            <a:br>
              <a:rPr lang="es-ES" sz="2800" b="1" dirty="0" smtClean="0"/>
            </a:br>
            <a:r>
              <a:rPr lang="es-ES" sz="2800" b="1" dirty="0" smtClean="0"/>
              <a:t>La producción de medicamentos en Colombia - 1</a:t>
            </a:r>
            <a:endParaRPr lang="es-ES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283" y="5882900"/>
            <a:ext cx="56340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66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093" y="620688"/>
            <a:ext cx="1044407" cy="792088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539551" y="1412776"/>
            <a:ext cx="810119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/>
              <a:t>No es el grupo industrial 2423 de la CIIU:</a:t>
            </a:r>
          </a:p>
          <a:p>
            <a:endParaRPr lang="es-MX" sz="2800" b="1" dirty="0"/>
          </a:p>
          <a:p>
            <a:r>
              <a:rPr lang="es-MX" sz="2800" b="1" dirty="0"/>
              <a:t>En este grupo se producen productos botánicos que no son </a:t>
            </a:r>
            <a:r>
              <a:rPr lang="es-MX" sz="2800" b="1" dirty="0" smtClean="0"/>
              <a:t>farmacéuticos.</a:t>
            </a:r>
            <a:endParaRPr lang="es-MX" sz="2800" b="1" dirty="0"/>
          </a:p>
          <a:p>
            <a:r>
              <a:rPr lang="es-MX" sz="2800" b="1" dirty="0"/>
              <a:t>Se producen productos farmacéuticos que no son de consumo humano (veterinarios) o que siendo productos farmacéuticos no son medicamentos (esparadrapos, gasas, insumos ortopédicos, etc.). </a:t>
            </a:r>
          </a:p>
          <a:p>
            <a:pPr algn="r"/>
            <a:endParaRPr lang="es-MX" sz="2800" b="1" dirty="0" smtClean="0"/>
          </a:p>
          <a:p>
            <a:pPr algn="ctr"/>
            <a:r>
              <a:rPr lang="es-MX" sz="2800" b="1" dirty="0" smtClean="0"/>
              <a:t>Fuente</a:t>
            </a:r>
            <a:r>
              <a:rPr lang="es-MX" sz="2800" b="1" dirty="0"/>
              <a:t>: EAM - DANE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-1" y="274638"/>
            <a:ext cx="8640743" cy="1143000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Delimitación de la Industria de Producción </a:t>
            </a:r>
            <a:br>
              <a:rPr lang="es-E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Medicamentos</a:t>
            </a:r>
            <a:endParaRPr lang="es-MX" sz="3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993779"/>
            <a:ext cx="56340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21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880828"/>
            <a:ext cx="8229600" cy="4104456"/>
          </a:xfrm>
        </p:spPr>
        <p:txBody>
          <a:bodyPr>
            <a:normAutofit/>
          </a:bodyPr>
          <a:lstStyle/>
          <a:p>
            <a:pPr marL="514350" lvl="0" indent="-514350" algn="just">
              <a:buFont typeface="+mj-lt"/>
              <a:buAutoNum type="arabicPeriod" startAt="4"/>
            </a:pPr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Deterioro de salarios reales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el sector </a:t>
            </a:r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aumento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volumen de </a:t>
            </a:r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empleo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explicado por trabajadores en </a:t>
            </a:r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administración y ventas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514350" lvl="0" indent="-514350" algn="just">
              <a:buFont typeface="+mj-lt"/>
              <a:buAutoNum type="arabicPeriod" startAt="4"/>
            </a:pPr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 algn="just">
              <a:buFont typeface="+mj-lt"/>
              <a:buAutoNum type="arabicPeriod" startAt="4"/>
            </a:pPr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Caída en </a:t>
            </a:r>
            <a:r>
              <a:rPr lang="es-E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participación de </a:t>
            </a:r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activos </a:t>
            </a:r>
            <a:r>
              <a:rPr lang="es-E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fijos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sobre el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la industria en Colombia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14350" lvl="0" indent="-514350" algn="just">
              <a:buFont typeface="+mj-lt"/>
              <a:buAutoNum type="arabicPeriod" startAt="4"/>
            </a:pP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 algn="just">
              <a:buFont typeface="+mj-lt"/>
              <a:buAutoNum type="arabicPeriod" startAt="4"/>
            </a:pPr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Aumento de ventas </a:t>
            </a:r>
            <a:r>
              <a:rPr lang="es-E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productos y materias primas no elaboradas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los establecimientos. </a:t>
            </a:r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3" y="548680"/>
            <a:ext cx="8173199" cy="1224136"/>
          </a:xfrm>
        </p:spPr>
        <p:txBody>
          <a:bodyPr>
            <a:noAutofit/>
          </a:bodyPr>
          <a:lstStyle/>
          <a:p>
            <a:r>
              <a:rPr lang="es-ES" sz="3200" b="1" dirty="0" smtClean="0"/>
              <a:t>Síntesis: La producción de medicamentos en Colombia - 2</a:t>
            </a:r>
            <a:endParaRPr lang="es-ES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985284"/>
            <a:ext cx="56340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19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pPr marL="514350" lvl="0" indent="-514350" algn="just">
              <a:lnSpc>
                <a:spcPct val="120000"/>
              </a:lnSpc>
              <a:buFont typeface="+mj-lt"/>
              <a:buAutoNum type="arabicPeriod" startAt="7"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Recomposición de actividades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los establecimientos de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producción,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reflejada en </a:t>
            </a:r>
            <a:r>
              <a:rPr lang="es-E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aumento </a:t>
            </a:r>
            <a:r>
              <a:rPr lang="es-E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costos </a:t>
            </a:r>
            <a:r>
              <a:rPr lang="es-E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administración y ventas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mayor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volumen de actividades </a:t>
            </a:r>
            <a:r>
              <a:rPr lang="es-E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comercialización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aumento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recursos destinados a </a:t>
            </a:r>
            <a:r>
              <a:rPr lang="es-E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subcontratar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producción.</a:t>
            </a:r>
          </a:p>
          <a:p>
            <a:pPr marL="514350" lvl="0" indent="-514350" algn="just">
              <a:lnSpc>
                <a:spcPct val="120000"/>
              </a:lnSpc>
              <a:buFont typeface="+mj-lt"/>
              <a:buAutoNum type="arabicPeriod" startAt="7"/>
            </a:pP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 algn="just">
              <a:lnSpc>
                <a:spcPct val="120000"/>
              </a:lnSpc>
              <a:buFont typeface="+mj-lt"/>
              <a:buAutoNum type="arabicPeriod" startAt="7"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Aprovisionamiento cada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vez </a:t>
            </a:r>
            <a:r>
              <a:rPr lang="es-E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mayor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mercado interno de medicamentos de consumo humano con </a:t>
            </a:r>
            <a:r>
              <a:rPr lang="es-E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productos importados.  </a:t>
            </a:r>
            <a:endParaRPr lang="es-E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 algn="just">
              <a:lnSpc>
                <a:spcPct val="120000"/>
              </a:lnSpc>
              <a:buFont typeface="+mj-lt"/>
              <a:buAutoNum type="arabicPeriod" startAt="7"/>
            </a:pP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 algn="just">
              <a:lnSpc>
                <a:spcPct val="120000"/>
              </a:lnSpc>
              <a:buFont typeface="+mj-lt"/>
              <a:buAutoNum type="arabicPeriod" startAt="7"/>
            </a:pPr>
            <a:r>
              <a:rPr lang="es-E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Aumento de </a:t>
            </a:r>
            <a:r>
              <a:rPr lang="es-E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importaciones de medicamentos biológicos y biotecnológicos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mayores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niveles de aplicación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 y tecnológica en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producción. 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Síntesis: La producción de medicamentos en Colombia - 3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899521"/>
            <a:ext cx="56340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7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s-CO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s-CO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es-CO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Muchas Gracias</a:t>
            </a:r>
          </a:p>
          <a:p>
            <a:pPr algn="ctr">
              <a:buNone/>
            </a:pPr>
            <a:endParaRPr lang="es-CO" sz="4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endParaRPr lang="es-CO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58" y="4797152"/>
            <a:ext cx="968335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2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764704"/>
            <a:ext cx="7851775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0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708" y="5996883"/>
            <a:ext cx="56340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58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589240"/>
            <a:ext cx="1044407" cy="79208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1981"/>
            <a:ext cx="7310437" cy="652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08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593" y="5985284"/>
            <a:ext cx="1044407" cy="79208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839365"/>
            <a:ext cx="7351713" cy="554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-705272" y="202630"/>
            <a:ext cx="8229600" cy="706090"/>
          </a:xfrm>
        </p:spPr>
        <p:txBody>
          <a:bodyPr>
            <a:noAutofit/>
          </a:bodyPr>
          <a:lstStyle/>
          <a:p>
            <a:r>
              <a:rPr lang="es-ES" sz="2800" dirty="0" smtClean="0"/>
              <a:t>Caracterización de la Industria Farmacéutica- 3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34922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dirty="0" smtClean="0"/>
              <a:t>Caracterización de la Industria Farmacéutica- 4</a:t>
            </a:r>
            <a:endParaRPr lang="es-ES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8064896" cy="485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90"/>
            <a:ext cx="10429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02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800" dirty="0" smtClean="0"/>
              <a:t>Los laboratorios extranjeros disminuyen su inversión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69" y="1556792"/>
            <a:ext cx="8018710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57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Empleo en la Industria Farmacéutica - 1</a:t>
            </a:r>
            <a:endParaRPr lang="es-ES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91092"/>
            <a:ext cx="8280920" cy="498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0429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7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836"/>
            <a:ext cx="8856984" cy="664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0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4682</TotalTime>
  <Words>375</Words>
  <Application>Microsoft Office PowerPoint</Application>
  <PresentationFormat>Presentación en pantalla (4:3)</PresentationFormat>
  <Paragraphs>49</Paragraphs>
  <Slides>22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7_Tema de Office</vt:lpstr>
      <vt:lpstr>Presentación de PowerPoint</vt:lpstr>
      <vt:lpstr>Delimitación de la Industria de Producción  de Medicamentos</vt:lpstr>
      <vt:lpstr>Presentación de PowerPoint</vt:lpstr>
      <vt:lpstr>Presentación de PowerPoint</vt:lpstr>
      <vt:lpstr>Caracterización de la Industria Farmacéutica- 3</vt:lpstr>
      <vt:lpstr>Caracterización de la Industria Farmacéutica- 4</vt:lpstr>
      <vt:lpstr>Los laboratorios extranjeros disminuyen su inversión</vt:lpstr>
      <vt:lpstr>Empleo en la Industria Farmacéutica - 1</vt:lpstr>
      <vt:lpstr>Presentación de PowerPoint</vt:lpstr>
      <vt:lpstr>Empleo en la Industria Farmacéutica - 2</vt:lpstr>
      <vt:lpstr>Empleo en la Industria Farmacéutica - 3</vt:lpstr>
      <vt:lpstr>Participación I. Farmacéutica  en total Industria Manufacturera</vt:lpstr>
      <vt:lpstr>Participación I. Farmacéutica  en Total de la Economía</vt:lpstr>
      <vt:lpstr>Comercio Exterior del Sector Farmacéutico</vt:lpstr>
      <vt:lpstr>Presentación de PowerPoint</vt:lpstr>
      <vt:lpstr>Comercio Exterior del Sector Farmacéutico - 2</vt:lpstr>
      <vt:lpstr>Presentación de PowerPoint</vt:lpstr>
      <vt:lpstr>Comercio Exterior del Sector Farmacéutico - 3</vt:lpstr>
      <vt:lpstr>Síntesis:  La producción de medicamentos en Colombia - 1</vt:lpstr>
      <vt:lpstr>Síntesis: La producción de medicamentos en Colombia - 2</vt:lpstr>
      <vt:lpstr>Síntesis: La producción de medicamentos en Colombia - 3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Ifarma</dc:creator>
  <cp:lastModifiedBy>ifarma</cp:lastModifiedBy>
  <cp:revision>119</cp:revision>
  <dcterms:created xsi:type="dcterms:W3CDTF">2014-08-20T03:17:48Z</dcterms:created>
  <dcterms:modified xsi:type="dcterms:W3CDTF">2014-12-10T12:18:18Z</dcterms:modified>
</cp:coreProperties>
</file>