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75" r:id="rId2"/>
    <p:sldId id="285" r:id="rId3"/>
    <p:sldId id="286" r:id="rId4"/>
    <p:sldId id="283" r:id="rId5"/>
    <p:sldId id="291" r:id="rId6"/>
    <p:sldId id="288" r:id="rId7"/>
    <p:sldId id="287" r:id="rId8"/>
    <p:sldId id="289" r:id="rId9"/>
    <p:sldId id="277" r:id="rId10"/>
    <p:sldId id="278" r:id="rId11"/>
    <p:sldId id="280" r:id="rId12"/>
    <p:sldId id="281" r:id="rId13"/>
    <p:sldId id="282" r:id="rId14"/>
    <p:sldId id="292" r:id="rId15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FF"/>
    <a:srgbClr val="9148C8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21" d="100"/>
          <a:sy n="21" d="100"/>
        </p:scale>
        <p:origin x="-965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1" d="100"/>
          <a:sy n="41" d="100"/>
        </p:scale>
        <p:origin x="-2395" y="-7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C98F09-6E49-47A6-9B5E-FEEE991DEA43}" type="datetimeFigureOut">
              <a:rPr lang="es-AR" smtClean="0"/>
              <a:pPr/>
              <a:t>15/12/2014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E61FA4-6D7A-4EB7-8A1F-73FC35F0EFE4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83617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87DB90-7A8B-4EF6-92DF-858F3C0926EE}" type="datetimeFigureOut">
              <a:rPr lang="es-AR" smtClean="0"/>
              <a:pPr/>
              <a:t>15/12/2014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14077D-2A11-4048-899E-F4441BAD7606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497338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CBF0F-567B-4D88-8AD1-EDCA90212176}" type="datetimeFigureOut">
              <a:rPr lang="es-AR" smtClean="0"/>
              <a:pPr/>
              <a:t>15/12/2014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57909-5857-4194-B8D7-56618BEC3E0D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65140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CBF0F-567B-4D88-8AD1-EDCA90212176}" type="datetimeFigureOut">
              <a:rPr lang="es-AR" smtClean="0"/>
              <a:pPr/>
              <a:t>15/12/2014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57909-5857-4194-B8D7-56618BEC3E0D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51182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CBF0F-567B-4D88-8AD1-EDCA90212176}" type="datetimeFigureOut">
              <a:rPr lang="es-AR" smtClean="0"/>
              <a:pPr/>
              <a:t>15/12/2014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57909-5857-4194-B8D7-56618BEC3E0D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47350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CBF0F-567B-4D88-8AD1-EDCA90212176}" type="datetimeFigureOut">
              <a:rPr lang="es-AR" smtClean="0"/>
              <a:pPr/>
              <a:t>15/12/2014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57909-5857-4194-B8D7-56618BEC3E0D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59381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CBF0F-567B-4D88-8AD1-EDCA90212176}" type="datetimeFigureOut">
              <a:rPr lang="es-AR" smtClean="0"/>
              <a:pPr/>
              <a:t>15/12/2014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57909-5857-4194-B8D7-56618BEC3E0D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57664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CBF0F-567B-4D88-8AD1-EDCA90212176}" type="datetimeFigureOut">
              <a:rPr lang="es-AR" smtClean="0"/>
              <a:pPr/>
              <a:t>15/12/2014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57909-5857-4194-B8D7-56618BEC3E0D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34570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CBF0F-567B-4D88-8AD1-EDCA90212176}" type="datetimeFigureOut">
              <a:rPr lang="es-AR" smtClean="0"/>
              <a:pPr/>
              <a:t>15/12/2014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57909-5857-4194-B8D7-56618BEC3E0D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82995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CBF0F-567B-4D88-8AD1-EDCA90212176}" type="datetimeFigureOut">
              <a:rPr lang="es-AR" smtClean="0"/>
              <a:pPr/>
              <a:t>15/12/2014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57909-5857-4194-B8D7-56618BEC3E0D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88033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CBF0F-567B-4D88-8AD1-EDCA90212176}" type="datetimeFigureOut">
              <a:rPr lang="es-AR" smtClean="0"/>
              <a:pPr/>
              <a:t>15/12/2014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57909-5857-4194-B8D7-56618BEC3E0D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38576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CBF0F-567B-4D88-8AD1-EDCA90212176}" type="datetimeFigureOut">
              <a:rPr lang="es-AR" smtClean="0"/>
              <a:pPr/>
              <a:t>15/12/2014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57909-5857-4194-B8D7-56618BEC3E0D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95800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CBF0F-567B-4D88-8AD1-EDCA90212176}" type="datetimeFigureOut">
              <a:rPr lang="es-AR" smtClean="0"/>
              <a:pPr/>
              <a:t>15/12/2014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57909-5857-4194-B8D7-56618BEC3E0D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30162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7030A0"/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BCBF0F-567B-4D88-8AD1-EDCA90212176}" type="datetimeFigureOut">
              <a:rPr lang="es-AR" smtClean="0"/>
              <a:pPr/>
              <a:t>15/12/2014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57909-5857-4194-B8D7-56618BEC3E0D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987842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298707"/>
          </a:xfrm>
        </p:spPr>
        <p:txBody>
          <a:bodyPr>
            <a:noAutofit/>
          </a:bodyPr>
          <a:lstStyle/>
          <a:p>
            <a:r>
              <a:rPr lang="es-AR" sz="3200" b="1" i="1" dirty="0" smtClean="0"/>
              <a:t/>
            </a:r>
            <a:br>
              <a:rPr lang="es-AR" sz="3200" b="1" i="1" dirty="0" smtClean="0"/>
            </a:br>
            <a:r>
              <a:rPr lang="es-AR" sz="3200" b="1" i="1" dirty="0" smtClean="0"/>
              <a:t/>
            </a:r>
            <a:br>
              <a:rPr lang="es-AR" sz="3200" b="1" i="1" dirty="0" smtClean="0"/>
            </a:br>
            <a:r>
              <a:rPr lang="es-AR" sz="3200" b="1" i="1" dirty="0" smtClean="0">
                <a:solidFill>
                  <a:srgbClr val="002060"/>
                </a:solidFill>
              </a:rPr>
              <a:t>FORO REGIONAL </a:t>
            </a:r>
            <a:r>
              <a:rPr lang="es-AR" sz="3200" dirty="0" smtClean="0">
                <a:solidFill>
                  <a:srgbClr val="002060"/>
                </a:solidFill>
              </a:rPr>
              <a:t/>
            </a:r>
            <a:br>
              <a:rPr lang="es-AR" sz="3200" dirty="0" smtClean="0">
                <a:solidFill>
                  <a:srgbClr val="002060"/>
                </a:solidFill>
              </a:rPr>
            </a:br>
            <a:r>
              <a:rPr lang="es-AR" sz="3200" b="1" i="1" dirty="0" smtClean="0">
                <a:solidFill>
                  <a:srgbClr val="002060"/>
                </a:solidFill>
              </a:rPr>
              <a:t>SOBRE POLÍTICAS DE PRODUCCIÓN LOCAL DE MEDICAMENTOS: DEBATE DE ALTERNATIVAS EN LATINOAMÉRICA</a:t>
            </a:r>
            <a:r>
              <a:rPr lang="es-AR" sz="3200" dirty="0" smtClean="0"/>
              <a:t/>
            </a:r>
            <a:br>
              <a:rPr lang="es-AR" sz="3200" dirty="0" smtClean="0"/>
            </a:br>
            <a:endParaRPr lang="es-AR" sz="3200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pt-BR" dirty="0" smtClean="0"/>
          </a:p>
          <a:p>
            <a:endParaRPr lang="pt-BR" sz="2800" b="1" dirty="0" smtClean="0">
              <a:solidFill>
                <a:schemeClr val="bg2">
                  <a:lumMod val="95000"/>
                  <a:lumOff val="5000"/>
                </a:schemeClr>
              </a:solidFill>
            </a:endParaRPr>
          </a:p>
          <a:p>
            <a:r>
              <a:rPr lang="pt-BR" sz="2800" b="1" dirty="0" smtClean="0">
                <a:solidFill>
                  <a:schemeClr val="tx1"/>
                </a:solidFill>
              </a:rPr>
              <a:t>Buenos Aires </a:t>
            </a:r>
          </a:p>
          <a:p>
            <a:r>
              <a:rPr lang="pt-BR" sz="2800" b="1" dirty="0" smtClean="0">
                <a:solidFill>
                  <a:schemeClr val="tx1"/>
                </a:solidFill>
              </a:rPr>
              <a:t>10 Y11 de </a:t>
            </a:r>
            <a:r>
              <a:rPr lang="pt-BR" sz="2800" b="1" dirty="0" err="1" smtClean="0">
                <a:solidFill>
                  <a:schemeClr val="tx1"/>
                </a:solidFill>
              </a:rPr>
              <a:t>Diciembre</a:t>
            </a:r>
            <a:r>
              <a:rPr lang="pt-BR" sz="2800" b="1" dirty="0" smtClean="0">
                <a:solidFill>
                  <a:schemeClr val="tx1"/>
                </a:solidFill>
              </a:rPr>
              <a:t> de </a:t>
            </a:r>
            <a:r>
              <a:rPr lang="pt-BR" sz="2800" b="1" dirty="0">
                <a:solidFill>
                  <a:schemeClr val="tx1"/>
                </a:solidFill>
              </a:rPr>
              <a:t>2014</a:t>
            </a:r>
          </a:p>
          <a:p>
            <a:endParaRPr lang="es-AR" dirty="0">
              <a:solidFill>
                <a:schemeClr val="tx1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237312"/>
            <a:ext cx="692969" cy="492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3619656" y="6281395"/>
            <a:ext cx="190468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s-AR" sz="1600" b="1" dirty="0">
                <a:solidFill>
                  <a:srgbClr val="CC00CC"/>
                </a:solidFill>
                <a:latin typeface="Lucida Bright" panose="02040602050505020304" pitchFamily="18" charset="0"/>
              </a:rPr>
              <a:t>www.redlam.org</a:t>
            </a:r>
          </a:p>
        </p:txBody>
      </p:sp>
      <p:pic>
        <p:nvPicPr>
          <p:cNvPr id="8" name="image01.jpg" descr="logo"/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3000364" y="214290"/>
            <a:ext cx="2649335" cy="1717768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1897747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r>
              <a:rPr lang="es-AR" dirty="0" smtClean="0"/>
              <a:t>                </a:t>
            </a:r>
            <a:r>
              <a:rPr lang="es-AR" b="1" dirty="0" smtClean="0">
                <a:solidFill>
                  <a:srgbClr val="002060"/>
                </a:solidFill>
              </a:rPr>
              <a:t>RESOLUCION CONJUNTA</a:t>
            </a:r>
            <a:endParaRPr lang="es-AR" b="1" dirty="0">
              <a:solidFill>
                <a:srgbClr val="00206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Autofit/>
          </a:bodyPr>
          <a:lstStyle/>
          <a:p>
            <a:pPr algn="just"/>
            <a:r>
              <a:rPr lang="es-AR" sz="2400" b="1" dirty="0" smtClean="0"/>
              <a:t>En tal sentido, y haciendo uso del margen de maniobra existente: </a:t>
            </a:r>
          </a:p>
          <a:p>
            <a:pPr algn="just"/>
            <a:r>
              <a:rPr lang="es-AR" sz="2400" b="1" dirty="0" smtClean="0">
                <a:solidFill>
                  <a:srgbClr val="002060"/>
                </a:solidFill>
              </a:rPr>
              <a:t> el Ministro de Salud, </a:t>
            </a:r>
          </a:p>
          <a:p>
            <a:pPr algn="just"/>
            <a:r>
              <a:rPr lang="es-AR" sz="2400" b="1" dirty="0" smtClean="0">
                <a:solidFill>
                  <a:srgbClr val="002060"/>
                </a:solidFill>
              </a:rPr>
              <a:t> la Ministra de Industria, </a:t>
            </a:r>
          </a:p>
          <a:p>
            <a:pPr algn="just"/>
            <a:r>
              <a:rPr lang="es-AR" sz="2400" b="1" dirty="0" smtClean="0">
                <a:solidFill>
                  <a:srgbClr val="002060"/>
                </a:solidFill>
              </a:rPr>
              <a:t> el Presidente del INPI  </a:t>
            </a:r>
          </a:p>
          <a:p>
            <a:pPr algn="just"/>
            <a:r>
              <a:rPr lang="es-AR" sz="2400" b="1" dirty="0" smtClean="0"/>
              <a:t> Dictaron con fecha 2 de Mayo de 2012 la Resolución Conjunta MI 118/2012, MS 546/2012, e INPI 107/2012 mediante la cual aprobaron las</a:t>
            </a:r>
            <a:r>
              <a:rPr lang="es-AR" sz="2400" dirty="0" smtClean="0"/>
              <a:t>  </a:t>
            </a:r>
            <a:r>
              <a:rPr lang="es-AR" sz="2400" b="1" dirty="0" smtClean="0">
                <a:solidFill>
                  <a:srgbClr val="002060"/>
                </a:solidFill>
              </a:rPr>
              <a:t>“Pautas para el Examen de Patentabilidad de las Solicitudes de Patentes </a:t>
            </a:r>
            <a:r>
              <a:rPr lang="es-AR" sz="2400" b="1" dirty="0" smtClean="0"/>
              <a:t>sobre Invenciones Químico-Farmacéuticas”. </a:t>
            </a:r>
          </a:p>
          <a:p>
            <a:pPr algn="just">
              <a:buNone/>
            </a:pPr>
            <a:r>
              <a:rPr lang="es-AR" sz="2400" b="1" dirty="0" smtClean="0"/>
              <a:t>•  Las Pautas se aplican a todas las solicitudes de patentes en trámite a la fecha de su entrada en vigor.</a:t>
            </a:r>
          </a:p>
          <a:p>
            <a:pPr algn="just"/>
            <a:endParaRPr lang="es-AR" sz="2000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14290"/>
            <a:ext cx="2035205" cy="1000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714348" y="571480"/>
            <a:ext cx="7929618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arenR"/>
            </a:pPr>
            <a:endParaRPr lang="es-AR" sz="2800" dirty="0" smtClean="0"/>
          </a:p>
          <a:p>
            <a:pPr marL="342900" indent="-342900" algn="ctr"/>
            <a:r>
              <a:rPr lang="es-AR" sz="4000" u="sng" dirty="0" smtClean="0"/>
              <a:t>CONTENIDO DE LAS PAUTAS</a:t>
            </a:r>
          </a:p>
          <a:p>
            <a:pPr marL="342900" indent="-342900"/>
            <a:endParaRPr lang="es-AR" sz="2800" dirty="0" smtClean="0"/>
          </a:p>
          <a:p>
            <a:pPr marL="342900" indent="-342900">
              <a:buAutoNum type="arabicParenR"/>
            </a:pPr>
            <a:r>
              <a:rPr lang="es-AR" sz="2800" b="1" dirty="0" smtClean="0">
                <a:solidFill>
                  <a:srgbClr val="002060"/>
                </a:solidFill>
              </a:rPr>
              <a:t>Por estructura molecular: </a:t>
            </a:r>
          </a:p>
          <a:p>
            <a:pPr marL="342900" indent="-342900">
              <a:buAutoNum type="arabicParenR"/>
            </a:pPr>
            <a:endParaRPr lang="es-AR" dirty="0" smtClean="0"/>
          </a:p>
          <a:p>
            <a:r>
              <a:rPr lang="es-AR" sz="2400" dirty="0" smtClean="0"/>
              <a:t> (i) Polimorfos –</a:t>
            </a:r>
          </a:p>
          <a:p>
            <a:r>
              <a:rPr lang="es-AR" sz="2400" dirty="0" smtClean="0"/>
              <a:t> (</a:t>
            </a:r>
            <a:r>
              <a:rPr lang="es-AR" sz="2400" dirty="0" err="1" smtClean="0"/>
              <a:t>ii</a:t>
            </a:r>
            <a:r>
              <a:rPr lang="es-AR" sz="2400" dirty="0" smtClean="0"/>
              <a:t>) </a:t>
            </a:r>
            <a:r>
              <a:rPr lang="es-AR" sz="2400" dirty="0" err="1" smtClean="0"/>
              <a:t>Pseudopolimorfos</a:t>
            </a:r>
            <a:r>
              <a:rPr lang="es-AR" sz="2400" dirty="0" smtClean="0"/>
              <a:t> (hidratos y </a:t>
            </a:r>
            <a:r>
              <a:rPr lang="es-AR" sz="2400" dirty="0" err="1" smtClean="0"/>
              <a:t>solvatos</a:t>
            </a:r>
            <a:r>
              <a:rPr lang="es-AR" sz="2400" dirty="0" smtClean="0"/>
              <a:t>) – </a:t>
            </a:r>
          </a:p>
          <a:p>
            <a:r>
              <a:rPr lang="es-AR" sz="2400" dirty="0" smtClean="0"/>
              <a:t>(</a:t>
            </a:r>
            <a:r>
              <a:rPr lang="es-AR" sz="2400" dirty="0" err="1" smtClean="0"/>
              <a:t>iii</a:t>
            </a:r>
            <a:r>
              <a:rPr lang="es-AR" sz="2400" dirty="0" smtClean="0"/>
              <a:t>) </a:t>
            </a:r>
            <a:r>
              <a:rPr lang="es-AR" sz="2400" dirty="0" err="1" smtClean="0"/>
              <a:t>Enantiómeros</a:t>
            </a:r>
            <a:r>
              <a:rPr lang="es-AR" sz="2400" dirty="0" smtClean="0"/>
              <a:t> </a:t>
            </a:r>
          </a:p>
          <a:p>
            <a:endParaRPr lang="es-AR" dirty="0" smtClean="0"/>
          </a:p>
          <a:p>
            <a:r>
              <a:rPr lang="es-AR" sz="2800" b="1" dirty="0" smtClean="0">
                <a:solidFill>
                  <a:srgbClr val="002060"/>
                </a:solidFill>
              </a:rPr>
              <a:t>2) Por estructuras genéricas: </a:t>
            </a:r>
          </a:p>
          <a:p>
            <a:endParaRPr lang="es-AR" dirty="0" smtClean="0"/>
          </a:p>
          <a:p>
            <a:r>
              <a:rPr lang="es-AR" sz="2400" dirty="0" smtClean="0"/>
              <a:t> (</a:t>
            </a:r>
            <a:r>
              <a:rPr lang="es-AR" sz="2400" dirty="0" err="1" smtClean="0"/>
              <a:t>iv</a:t>
            </a:r>
            <a:r>
              <a:rPr lang="es-AR" sz="2400" dirty="0" smtClean="0"/>
              <a:t>) Estructuras del tipo Fórmula “</a:t>
            </a:r>
            <a:r>
              <a:rPr lang="es-AR" sz="2400" dirty="0" err="1" smtClean="0"/>
              <a:t>Markush</a:t>
            </a:r>
            <a:r>
              <a:rPr lang="es-AR" sz="2400" dirty="0" smtClean="0"/>
              <a:t>” </a:t>
            </a:r>
          </a:p>
          <a:p>
            <a:r>
              <a:rPr lang="es-AR" sz="2400" dirty="0" smtClean="0"/>
              <a:t> (v) Solicitudes de “patente de selección”</a:t>
            </a:r>
          </a:p>
          <a:p>
            <a:r>
              <a:rPr lang="es-AR" dirty="0" smtClean="0"/>
              <a:t> </a:t>
            </a:r>
          </a:p>
          <a:p>
            <a:endParaRPr lang="es-A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714348" y="357167"/>
            <a:ext cx="7929618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2800" b="1" dirty="0" smtClean="0">
                <a:solidFill>
                  <a:srgbClr val="002060"/>
                </a:solidFill>
              </a:rPr>
              <a:t>3)Por elementos químicamente relacionados</a:t>
            </a:r>
            <a:r>
              <a:rPr lang="es-AR" sz="2400" b="1" dirty="0" smtClean="0">
                <a:solidFill>
                  <a:srgbClr val="002060"/>
                </a:solidFill>
              </a:rPr>
              <a:t>: </a:t>
            </a:r>
          </a:p>
          <a:p>
            <a:endParaRPr lang="es-AR" sz="2400" dirty="0" smtClean="0">
              <a:solidFill>
                <a:srgbClr val="FF0000"/>
              </a:solidFill>
            </a:endParaRPr>
          </a:p>
          <a:p>
            <a:r>
              <a:rPr lang="es-AR" sz="2400" b="1" dirty="0" smtClean="0"/>
              <a:t> (vi) Sales, </a:t>
            </a:r>
            <a:r>
              <a:rPr lang="es-AR" sz="2400" b="1" dirty="0" err="1" smtClean="0"/>
              <a:t>ésteres</a:t>
            </a:r>
            <a:r>
              <a:rPr lang="es-AR" sz="2400" b="1" dirty="0" smtClean="0"/>
              <a:t> y otros derivados de  sustancias conocidas </a:t>
            </a:r>
          </a:p>
          <a:p>
            <a:r>
              <a:rPr lang="es-AR" sz="2400" b="1" dirty="0" smtClean="0"/>
              <a:t> (</a:t>
            </a:r>
            <a:r>
              <a:rPr lang="es-AR" sz="2400" b="1" dirty="0" err="1" smtClean="0"/>
              <a:t>vii</a:t>
            </a:r>
            <a:r>
              <a:rPr lang="es-AR" sz="2400" b="1" dirty="0" smtClean="0"/>
              <a:t>) </a:t>
            </a:r>
            <a:r>
              <a:rPr lang="es-AR" sz="2400" b="1" dirty="0" err="1" smtClean="0"/>
              <a:t>Metabolitos</a:t>
            </a:r>
            <a:r>
              <a:rPr lang="es-AR" sz="2400" b="1" dirty="0" smtClean="0"/>
              <a:t> activos </a:t>
            </a:r>
          </a:p>
          <a:p>
            <a:r>
              <a:rPr lang="es-AR" sz="2400" b="1" dirty="0" smtClean="0"/>
              <a:t> (</a:t>
            </a:r>
            <a:r>
              <a:rPr lang="es-AR" sz="2400" b="1" dirty="0" err="1" smtClean="0"/>
              <a:t>viii</a:t>
            </a:r>
            <a:r>
              <a:rPr lang="es-AR" sz="2400" b="1" dirty="0" smtClean="0"/>
              <a:t>) </a:t>
            </a:r>
            <a:r>
              <a:rPr lang="es-AR" sz="2400" b="1" dirty="0" err="1" smtClean="0"/>
              <a:t>Profármacos</a:t>
            </a:r>
            <a:r>
              <a:rPr lang="es-AR" sz="2400" b="1" dirty="0" smtClean="0"/>
              <a:t> </a:t>
            </a:r>
          </a:p>
          <a:p>
            <a:endParaRPr lang="es-AR" sz="2400" b="1" dirty="0" smtClean="0"/>
          </a:p>
          <a:p>
            <a:r>
              <a:rPr lang="es-AR" sz="2800" b="1" dirty="0" smtClean="0">
                <a:solidFill>
                  <a:srgbClr val="002060"/>
                </a:solidFill>
              </a:rPr>
              <a:t>4) Por características </a:t>
            </a:r>
            <a:r>
              <a:rPr lang="es-AR" sz="2800" b="1" dirty="0" err="1" smtClean="0">
                <a:solidFill>
                  <a:srgbClr val="002060"/>
                </a:solidFill>
              </a:rPr>
              <a:t>farmacotécnicas</a:t>
            </a:r>
            <a:r>
              <a:rPr lang="es-AR" sz="2800" b="1" dirty="0" smtClean="0">
                <a:solidFill>
                  <a:srgbClr val="002060"/>
                </a:solidFill>
              </a:rPr>
              <a:t>: </a:t>
            </a:r>
          </a:p>
          <a:p>
            <a:endParaRPr lang="es-AR" sz="2800" b="1" dirty="0" smtClean="0">
              <a:solidFill>
                <a:srgbClr val="FF0000"/>
              </a:solidFill>
            </a:endParaRPr>
          </a:p>
          <a:p>
            <a:r>
              <a:rPr lang="es-AR" sz="2400" b="1" dirty="0" smtClean="0"/>
              <a:t> (</a:t>
            </a:r>
            <a:r>
              <a:rPr lang="es-AR" sz="2400" b="1" dirty="0" err="1" smtClean="0"/>
              <a:t>ix</a:t>
            </a:r>
            <a:r>
              <a:rPr lang="es-AR" sz="2400" b="1" dirty="0" smtClean="0"/>
              <a:t>) Formulaciones y  Composiciones </a:t>
            </a:r>
          </a:p>
          <a:p>
            <a:r>
              <a:rPr lang="es-AR" sz="2400" b="1" dirty="0" smtClean="0"/>
              <a:t> (x) Combinaciones </a:t>
            </a:r>
          </a:p>
          <a:p>
            <a:r>
              <a:rPr lang="es-AR" sz="2400" b="1" dirty="0" smtClean="0"/>
              <a:t> (xi) Dosificación /Dosis </a:t>
            </a:r>
          </a:p>
          <a:p>
            <a:r>
              <a:rPr lang="es-AR" sz="2400" b="1" dirty="0" smtClean="0"/>
              <a:t> (</a:t>
            </a:r>
            <a:r>
              <a:rPr lang="es-AR" sz="2400" b="1" dirty="0" err="1" smtClean="0"/>
              <a:t>xii</a:t>
            </a:r>
            <a:r>
              <a:rPr lang="es-AR" sz="2400" b="1" dirty="0" smtClean="0"/>
              <a:t>) Segunda indicación médica (Nuevos usos médicos) </a:t>
            </a:r>
          </a:p>
          <a:p>
            <a:r>
              <a:rPr lang="es-AR" sz="2400" b="1" dirty="0" smtClean="0"/>
              <a:t> (</a:t>
            </a:r>
            <a:r>
              <a:rPr lang="es-AR" sz="2400" b="1" dirty="0" err="1" smtClean="0"/>
              <a:t>xiii</a:t>
            </a:r>
            <a:r>
              <a:rPr lang="es-AR" sz="2400" b="1" dirty="0" smtClean="0"/>
              <a:t>) Procedimientos análogos </a:t>
            </a:r>
          </a:p>
          <a:p>
            <a:endParaRPr lang="es-AR" sz="2400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AR" sz="4000" b="1" dirty="0" smtClean="0">
                <a:solidFill>
                  <a:srgbClr val="002060"/>
                </a:solidFill>
              </a:rPr>
              <a:t> APLICACIÓN DE LAS PAUTAS </a:t>
            </a:r>
            <a:br>
              <a:rPr lang="es-AR" sz="4000" b="1" dirty="0" smtClean="0">
                <a:solidFill>
                  <a:srgbClr val="002060"/>
                </a:solidFill>
              </a:rPr>
            </a:br>
            <a:r>
              <a:rPr lang="es-AR" sz="4000" b="1" dirty="0" smtClean="0">
                <a:solidFill>
                  <a:srgbClr val="002060"/>
                </a:solidFill>
              </a:rPr>
              <a:t>ESTADÍSTICA</a:t>
            </a:r>
            <a:endParaRPr lang="es-AR" sz="4000" b="1" dirty="0">
              <a:solidFill>
                <a:srgbClr val="00206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s-AR" dirty="0" smtClean="0"/>
          </a:p>
          <a:p>
            <a:r>
              <a:rPr lang="es-AR" b="1" dirty="0" smtClean="0"/>
              <a:t>Desde la entrada en vigencia de la Resolución Conjunta (9 de mayo de 2012) se corrieron 1.145 vistas aplicando las Pautas. </a:t>
            </a:r>
          </a:p>
          <a:p>
            <a:pPr>
              <a:buNone/>
            </a:pPr>
            <a:r>
              <a:rPr lang="es-AR" b="1" dirty="0" smtClean="0"/>
              <a:t>• 234 solicitudes no contestaron la vista y fueron desistidas. </a:t>
            </a:r>
          </a:p>
          <a:p>
            <a:pPr>
              <a:buNone/>
            </a:pPr>
            <a:r>
              <a:rPr lang="es-AR" b="1" dirty="0" smtClean="0"/>
              <a:t>• 10 solicitantes desistieron voluntariamente. </a:t>
            </a:r>
          </a:p>
          <a:p>
            <a:pPr>
              <a:buNone/>
            </a:pPr>
            <a:r>
              <a:rPr lang="es-AR" b="1" dirty="0" smtClean="0"/>
              <a:t>• 62 solicitudes fueron denegadas </a:t>
            </a:r>
          </a:p>
          <a:p>
            <a:pPr>
              <a:buNone/>
            </a:pPr>
            <a:r>
              <a:rPr lang="es-AR" b="1" dirty="0" smtClean="0">
                <a:solidFill>
                  <a:srgbClr val="7030A0"/>
                </a:solidFill>
              </a:rPr>
              <a:t>• </a:t>
            </a:r>
            <a:r>
              <a:rPr lang="es-AR" sz="4800" b="1" dirty="0" smtClean="0">
                <a:solidFill>
                  <a:srgbClr val="7030A0"/>
                </a:solidFill>
              </a:rPr>
              <a:t>20 solicitudes fueron concedidas. </a:t>
            </a:r>
            <a:endParaRPr lang="es-AR" sz="48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11882"/>
          </a:xfrm>
        </p:spPr>
        <p:txBody>
          <a:bodyPr>
            <a:normAutofit/>
          </a:bodyPr>
          <a:lstStyle/>
          <a:p>
            <a:r>
              <a:rPr lang="es-AR" b="1" dirty="0" smtClean="0">
                <a:solidFill>
                  <a:srgbClr val="002060"/>
                </a:solidFill>
              </a:rPr>
              <a:t>MUCHAS GRACIAS</a:t>
            </a:r>
            <a:br>
              <a:rPr lang="es-AR" b="1" dirty="0" smtClean="0">
                <a:solidFill>
                  <a:srgbClr val="002060"/>
                </a:solidFill>
              </a:rPr>
            </a:b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AR" sz="6600" b="1" dirty="0" smtClean="0">
                <a:solidFill>
                  <a:srgbClr val="002060"/>
                </a:solidFill>
              </a:rPr>
              <a:t>   </a:t>
            </a:r>
          </a:p>
          <a:p>
            <a:pPr>
              <a:buNone/>
            </a:pPr>
            <a:r>
              <a:rPr lang="es-AR" sz="6600" b="1" dirty="0" smtClean="0">
                <a:solidFill>
                  <a:srgbClr val="002060"/>
                </a:solidFill>
              </a:rPr>
              <a:t>    </a:t>
            </a:r>
            <a:endParaRPr lang="es-AR" sz="6600" b="1" dirty="0"/>
          </a:p>
        </p:txBody>
      </p:sp>
      <p:pic>
        <p:nvPicPr>
          <p:cNvPr id="4" name="image01.jpg" descr="logo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1214414" y="4286256"/>
            <a:ext cx="2649335" cy="1717768"/>
          </a:xfrm>
          <a:prstGeom prst="rect">
            <a:avLst/>
          </a:prstGeom>
          <a:ln/>
        </p:spPr>
      </p:pic>
      <p:pic>
        <p:nvPicPr>
          <p:cNvPr id="5" name="4 Imagen" descr="Gep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2066" y="4357694"/>
            <a:ext cx="2428892" cy="1677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 smtClean="0"/>
              <a:t>USO DE SALVAGUARDAS DE SALUD (OPOSICIONES EN ARGENTINA) 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s-AR" b="1" dirty="0" smtClean="0"/>
              <a:t>    En Argentina </a:t>
            </a:r>
            <a:r>
              <a:rPr lang="es-AR" b="1" dirty="0" smtClean="0">
                <a:solidFill>
                  <a:srgbClr val="002060"/>
                </a:solidFill>
              </a:rPr>
              <a:t>Fundación GEP y la Red Argentina de personas viviendo con VIH </a:t>
            </a:r>
            <a:r>
              <a:rPr lang="es-AR" b="1" dirty="0" smtClean="0"/>
              <a:t>presentó un llamado de atención a la  solicitud  de patente Nro. AR054060 A1, (P060102468) sobre el producto farmacéutico, </a:t>
            </a:r>
            <a:r>
              <a:rPr lang="es-AR" b="1" dirty="0" smtClean="0">
                <a:solidFill>
                  <a:srgbClr val="002060"/>
                </a:solidFill>
              </a:rPr>
              <a:t>EFV + TDF + FTC ( </a:t>
            </a:r>
            <a:r>
              <a:rPr lang="es-AR" b="1" dirty="0" err="1" smtClean="0">
                <a:solidFill>
                  <a:srgbClr val="002060"/>
                </a:solidFill>
              </a:rPr>
              <a:t>Atripla</a:t>
            </a:r>
            <a:r>
              <a:rPr lang="es-AR" b="1" dirty="0" smtClean="0">
                <a:solidFill>
                  <a:srgbClr val="002060"/>
                </a:solidFill>
              </a:rPr>
              <a:t> ®)</a:t>
            </a:r>
            <a:r>
              <a:rPr lang="es-AR" b="1" dirty="0" smtClean="0"/>
              <a:t>por ser  medicamento esencial  para tratar la infección por VIH-SIDA.</a:t>
            </a:r>
            <a:endParaRPr lang="es-AR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PRECIOS EXCESIVAMENTE ALTOS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s-AR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</a:t>
            </a:r>
          </a:p>
          <a:p>
            <a:pPr algn="just">
              <a:buNone/>
            </a:pPr>
            <a:r>
              <a:rPr lang="es-AR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Gilead </a:t>
            </a:r>
            <a:r>
              <a:rPr lang="es-AR" b="1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Sciencies</a:t>
            </a:r>
            <a:r>
              <a:rPr lang="es-AR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a través de su licenciatario </a:t>
            </a:r>
            <a:r>
              <a:rPr lang="es-AR" b="1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Gador</a:t>
            </a:r>
            <a:r>
              <a:rPr lang="es-AR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S.A fabrica y comercializa el medicamento </a:t>
            </a:r>
            <a:r>
              <a:rPr lang="es-AR" b="1" dirty="0" smtClean="0">
                <a:solidFill>
                  <a:srgbClr val="00206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 precios monopólicos excesivamente altos </a:t>
            </a:r>
            <a:r>
              <a:rPr lang="es-AR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impidiendo la entrada al mercado de medicamentos genéricos de calidad y a precios asequibles.</a:t>
            </a:r>
            <a:endParaRPr lang="es-A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00108"/>
          </a:xfrm>
        </p:spPr>
        <p:txBody>
          <a:bodyPr>
            <a:normAutofit fontScale="90000"/>
          </a:bodyPr>
          <a:lstStyle/>
          <a:p>
            <a:r>
              <a:rPr lang="es-AR" dirty="0" smtClean="0"/>
              <a:t/>
            </a:r>
            <a:br>
              <a:rPr lang="es-AR" dirty="0" smtClean="0"/>
            </a:br>
            <a:r>
              <a:rPr lang="es-AR" dirty="0" smtClean="0"/>
              <a:t/>
            </a:r>
            <a:br>
              <a:rPr lang="es-AR" dirty="0" smtClean="0"/>
            </a:br>
            <a:r>
              <a:rPr lang="es-AR" b="1" dirty="0" smtClean="0"/>
              <a:t>FUNDAMENTOS </a:t>
            </a:r>
            <a:br>
              <a:rPr lang="es-AR" b="1" dirty="0" smtClean="0"/>
            </a:b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625989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s-AR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 peticiona que dicha solicitud sea examinada y resuelta en forma urgente,  en atención a que la combinación que se pretende patentar resulta ser un </a:t>
            </a:r>
            <a:r>
              <a:rPr lang="es-AR" b="1" dirty="0" smtClean="0">
                <a:solidFill>
                  <a:srgbClr val="00206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medicamento esencial para el tratamiento de las personas viviendo con  VIH-SIDA</a:t>
            </a:r>
            <a:r>
              <a:rPr lang="es-AR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</a:p>
          <a:p>
            <a:pPr algn="just"/>
            <a:r>
              <a:rPr lang="es-AR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Como asimismo se han presentado argumentos y prueba que demuestran que el medicamento cuya patente se solicita </a:t>
            </a:r>
            <a:r>
              <a:rPr lang="es-AR" b="1" dirty="0" smtClean="0">
                <a:solidFill>
                  <a:srgbClr val="00206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NO ES PATENTABLE </a:t>
            </a:r>
            <a:r>
              <a:rPr lang="es-AR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por carecer de los requisitos de patentabilidad que exige la ley de PI (NOVEDAD-ACTIVIDAD INVENTIVA )</a:t>
            </a:r>
          </a:p>
          <a:p>
            <a:pPr lvl="0"/>
            <a:endParaRPr lang="es-AR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endParaRPr lang="es-A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5613" y="571500"/>
            <a:ext cx="8226425" cy="71438"/>
          </a:xfrm>
          <a:noFill/>
        </p:spPr>
        <p:txBody>
          <a:bodyPr>
            <a:normAutofit fontScale="90000"/>
          </a:bodyPr>
          <a:lstStyle/>
          <a:p>
            <a:r>
              <a:rPr lang="es-AR" sz="4000" b="1" dirty="0" smtClean="0">
                <a:effectLst/>
                <a:latin typeface="Calibri" pitchFamily="34" charset="0"/>
                <a:cs typeface="Calibri" pitchFamily="34" charset="0"/>
              </a:rPr>
              <a:t>POR SUS CARACTERISTICAS FAMACOTECNICAS</a:t>
            </a:r>
            <a:endParaRPr lang="es-AR" sz="4000" dirty="0" smtClean="0"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5613" y="1428750"/>
            <a:ext cx="8226425" cy="4667250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s-AR" sz="2400" dirty="0" smtClean="0">
                <a:solidFill>
                  <a:schemeClr val="bg1"/>
                </a:solidFill>
              </a:rPr>
              <a:t>  </a:t>
            </a:r>
            <a:r>
              <a:rPr lang="es-AR" sz="2400" dirty="0" smtClean="0">
                <a:solidFill>
                  <a:srgbClr val="FF0000"/>
                </a:solidFill>
              </a:rPr>
              <a:t>                         </a:t>
            </a:r>
            <a:r>
              <a:rPr lang="es-AR" sz="44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COMBINACIONES </a:t>
            </a:r>
            <a:r>
              <a:rPr lang="es-AR" sz="24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 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es-AR" sz="24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Ya han sido PROBADAS en la práctica médica administrando los componentes en forma SEPARADA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es-AR" sz="24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Las  reivindicaciones  de  combinaciones  de  principios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es-AR" sz="24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activos previamente conocidos </a:t>
            </a:r>
            <a:r>
              <a:rPr lang="es-AR" sz="2400" b="1" dirty="0" smtClean="0">
                <a:latin typeface="Calibri" pitchFamily="34" charset="0"/>
                <a:cs typeface="Calibri" pitchFamily="34" charset="0"/>
              </a:rPr>
              <a:t>en términos prácticos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es-AR" sz="2400" b="1" dirty="0" smtClean="0">
                <a:latin typeface="Calibri" pitchFamily="34" charset="0"/>
                <a:cs typeface="Calibri" pitchFamily="34" charset="0"/>
              </a:rPr>
              <a:t>equivalen  a  reivindicaciones  sobre TRATAMIENTOS MEDICOS  cuya  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es-AR" sz="2400" b="1" dirty="0" smtClean="0">
                <a:latin typeface="Calibri" pitchFamily="34" charset="0"/>
                <a:cs typeface="Calibri" pitchFamily="34" charset="0"/>
              </a:rPr>
              <a:t>                 </a:t>
            </a:r>
            <a:r>
              <a:rPr lang="es-AR" sz="36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PATENTABILIDAD  está EXCLUIDA</a:t>
            </a:r>
            <a:endParaRPr lang="es-ES" sz="3600" b="1" dirty="0" smtClean="0">
              <a:solidFill>
                <a:srgbClr val="002060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2286000" y="2924175"/>
            <a:ext cx="66071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s-AR"/>
          </a:p>
        </p:txBody>
      </p:sp>
      <p:pic>
        <p:nvPicPr>
          <p:cNvPr id="28677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13" y="5286375"/>
            <a:ext cx="2643187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11288"/>
          </a:xfrm>
        </p:spPr>
        <p:txBody>
          <a:bodyPr>
            <a:noAutofit/>
          </a:bodyPr>
          <a:lstStyle/>
          <a:p>
            <a:r>
              <a:rPr lang="es-AR" sz="3200" b="1" dirty="0" smtClean="0"/>
              <a:t>CANTIDAD DE PERSONAS EN TRATAMINETO </a:t>
            </a:r>
            <a:br>
              <a:rPr lang="es-AR" sz="3200" b="1" dirty="0" smtClean="0"/>
            </a:br>
            <a:r>
              <a:rPr lang="es-AR" sz="3200" b="1" dirty="0" smtClean="0"/>
              <a:t>SISTEMA DE PROVISIÓN PUBLICA DE MEDICAMENTOS</a:t>
            </a:r>
            <a:endParaRPr lang="es-AR" sz="32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endParaRPr lang="es-AR" b="1" dirty="0" smtClean="0"/>
          </a:p>
          <a:p>
            <a:pPr algn="just">
              <a:buNone/>
            </a:pPr>
            <a:r>
              <a:rPr lang="es-AR" b="1" dirty="0" smtClean="0"/>
              <a:t>    Actualmente y según informaciones de la DNS y ETS se debe atender el tratamiento de aproximadamente </a:t>
            </a:r>
            <a:r>
              <a:rPr lang="es-AR" b="1" dirty="0" smtClean="0">
                <a:solidFill>
                  <a:srgbClr val="002060"/>
                </a:solidFill>
              </a:rPr>
              <a:t>45.000 personas beneficiarias del programa público de provisión de medicamentos. </a:t>
            </a:r>
          </a:p>
          <a:p>
            <a:pPr algn="just">
              <a:buNone/>
            </a:pPr>
            <a:r>
              <a:rPr lang="es-AR" b="1" dirty="0" smtClean="0"/>
              <a:t>    Número que se incrementará con la aplicación de las nuevas guías nacionales de tratamiento antirretroviral que recomiendan el inicio temprano del tratamiento.</a:t>
            </a:r>
            <a:endParaRPr lang="es-AR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b="1" dirty="0" smtClean="0"/>
              <a:t>INVERSIÓN POR EL MINISTERIO DE SALUD </a:t>
            </a: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es-AR" sz="5800" b="1" dirty="0" smtClean="0"/>
              <a:t>El ministerio de salud de la Nación </a:t>
            </a:r>
          </a:p>
          <a:p>
            <a:pPr algn="ctr"/>
            <a:endParaRPr lang="es-AR" sz="4200" b="1" dirty="0" smtClean="0"/>
          </a:p>
          <a:p>
            <a:pPr algn="just"/>
            <a:r>
              <a:rPr lang="es-AR" sz="4000" b="1" dirty="0" smtClean="0"/>
              <a:t>Ha adquirido </a:t>
            </a:r>
            <a:r>
              <a:rPr lang="es-AR" sz="4000" b="1" dirty="0" smtClean="0">
                <a:solidFill>
                  <a:srgbClr val="002060"/>
                </a:solidFill>
              </a:rPr>
              <a:t>1.620.000 unidades de esta composición </a:t>
            </a:r>
            <a:r>
              <a:rPr lang="es-AR" sz="4000" b="1" dirty="0" smtClean="0"/>
              <a:t>farmacéutica (20/05/2013) por Compra Directa Nro. 138 concretada con el Laboratorio </a:t>
            </a:r>
            <a:r>
              <a:rPr lang="es-AR" sz="4000" b="1" dirty="0" err="1" smtClean="0"/>
              <a:t>Gador</a:t>
            </a:r>
            <a:r>
              <a:rPr lang="es-AR" sz="4000" b="1" dirty="0" smtClean="0"/>
              <a:t> S.A. (licenciatario del solicitante Gilead </a:t>
            </a:r>
            <a:r>
              <a:rPr lang="es-AR" sz="4000" b="1" dirty="0" err="1" smtClean="0"/>
              <a:t>Sciences</a:t>
            </a:r>
            <a:r>
              <a:rPr lang="es-AR" sz="4000" b="1" dirty="0" smtClean="0"/>
              <a:t>)  habiendo abonado por dicha adquisición la suma:</a:t>
            </a:r>
          </a:p>
          <a:p>
            <a:pPr algn="just">
              <a:buNone/>
            </a:pPr>
            <a:r>
              <a:rPr lang="es-AR" sz="4000" b="1" dirty="0" smtClean="0">
                <a:solidFill>
                  <a:srgbClr val="002060"/>
                </a:solidFill>
              </a:rPr>
              <a:t>    Pesos Argentinos $61.560.000 </a:t>
            </a:r>
          </a:p>
          <a:p>
            <a:pPr algn="just">
              <a:buNone/>
            </a:pPr>
            <a:r>
              <a:rPr lang="es-AR" sz="4000" b="1" dirty="0" smtClean="0">
                <a:solidFill>
                  <a:srgbClr val="002060"/>
                </a:solidFill>
              </a:rPr>
              <a:t>    $38 pesos argentinos la unidad</a:t>
            </a:r>
          </a:p>
          <a:p>
            <a:pPr algn="just">
              <a:buNone/>
            </a:pPr>
            <a:endParaRPr lang="es-AR" sz="4000" b="1" dirty="0" smtClean="0">
              <a:solidFill>
                <a:srgbClr val="7030A0"/>
              </a:solidFill>
            </a:endParaRPr>
          </a:p>
          <a:p>
            <a:pPr algn="just">
              <a:buNone/>
            </a:pPr>
            <a:r>
              <a:rPr lang="es-AR" sz="4000" b="1" dirty="0" smtClean="0"/>
              <a:t>    Estado Argentino ha debido invertir para el tratamiento de </a:t>
            </a:r>
            <a:r>
              <a:rPr lang="es-AR" sz="4000" b="1" dirty="0" smtClean="0">
                <a:solidFill>
                  <a:srgbClr val="002060"/>
                </a:solidFill>
              </a:rPr>
              <a:t>4.500 personas por un año, </a:t>
            </a:r>
            <a:r>
              <a:rPr lang="es-AR" sz="4000" b="1" dirty="0" smtClean="0"/>
              <a:t>el equivalente de pesos argentinos de </a:t>
            </a:r>
          </a:p>
          <a:p>
            <a:pPr algn="ctr">
              <a:buNone/>
            </a:pPr>
            <a:r>
              <a:rPr lang="es-AR" sz="5700" b="1" dirty="0" smtClean="0">
                <a:solidFill>
                  <a:srgbClr val="002060"/>
                </a:solidFill>
              </a:rPr>
              <a:t>US$ 11.847.575.</a:t>
            </a:r>
          </a:p>
          <a:p>
            <a:endParaRPr lang="es-A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sz="3600" b="1" dirty="0" smtClean="0"/>
              <a:t/>
            </a:r>
            <a:br>
              <a:rPr lang="es-AR" sz="3600" b="1" dirty="0" smtClean="0"/>
            </a:br>
            <a:r>
              <a:rPr lang="es-AR" b="1" dirty="0" smtClean="0"/>
              <a:t>PRECIOS</a:t>
            </a:r>
            <a:r>
              <a:rPr lang="es-AR" dirty="0" smtClean="0"/>
              <a:t/>
            </a:r>
            <a:br>
              <a:rPr lang="es-AR" dirty="0" smtClean="0"/>
            </a:br>
            <a:endParaRPr lang="es-AR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437339"/>
          <a:ext cx="8229600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028352">
                <a:tc>
                  <a:txBody>
                    <a:bodyPr/>
                    <a:lstStyle/>
                    <a:p>
                      <a:pPr algn="ctr"/>
                      <a:r>
                        <a:rPr lang="es-AR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Medicamento</a:t>
                      </a:r>
                      <a:endParaRPr lang="es-AR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Precio que Paga el Ministerio de Salud Actualmente </a:t>
                      </a:r>
                    </a:p>
                    <a:p>
                      <a:pPr algn="ctr"/>
                      <a:r>
                        <a:rPr lang="es-AR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(mayo 2013) (</a:t>
                      </a:r>
                      <a:r>
                        <a:rPr lang="es-AR" sz="2400" b="1" kern="120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us$</a:t>
                      </a:r>
                      <a:r>
                        <a:rPr lang="es-AR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s-AR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Precio de Referencia Versión Genérica India (Aspen)</a:t>
                      </a:r>
                    </a:p>
                    <a:p>
                      <a:pPr algn="ctr"/>
                      <a:r>
                        <a:rPr lang="es-AR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MSF (</a:t>
                      </a:r>
                      <a:r>
                        <a:rPr lang="es-AR" sz="2400" b="1" kern="120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us$</a:t>
                      </a:r>
                      <a:r>
                        <a:rPr lang="es-AR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s-AR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Posible Ahorro</a:t>
                      </a:r>
                    </a:p>
                    <a:p>
                      <a:pPr algn="ctr"/>
                      <a:r>
                        <a:rPr lang="es-AR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para el Estado Argentino en 4500 personas por año</a:t>
                      </a:r>
                    </a:p>
                    <a:p>
                      <a:pPr algn="ctr"/>
                      <a:r>
                        <a:rPr lang="es-AR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s-AR" sz="2400" b="1" kern="120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us$</a:t>
                      </a:r>
                      <a:r>
                        <a:rPr lang="es-AR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algn="ctr"/>
                      <a:endParaRPr lang="es-AR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139161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AR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AR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AR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EFV +FTC+ TDF</a:t>
                      </a:r>
                    </a:p>
                    <a:p>
                      <a:endParaRPr lang="es-A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s-AR" sz="1100" dirty="0"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s-AR" sz="2800" b="1" dirty="0" smtClean="0"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AR" sz="2800" b="1" dirty="0" err="1" smtClean="0">
                          <a:latin typeface="Calibri"/>
                          <a:ea typeface="Times New Roman"/>
                          <a:cs typeface="Calibri"/>
                        </a:rPr>
                        <a:t>Atripla</a:t>
                      </a:r>
                      <a:r>
                        <a:rPr lang="es-AR" sz="2800" b="1" dirty="0" smtClean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AR" sz="2800" b="1" dirty="0" smtClean="0">
                          <a:latin typeface="Calibri"/>
                          <a:ea typeface="Times New Roman"/>
                          <a:cs typeface="Calibri"/>
                        </a:rPr>
                        <a:t>US</a:t>
                      </a:r>
                      <a:r>
                        <a:rPr lang="es-AR" sz="2800" b="1" dirty="0">
                          <a:latin typeface="Calibri"/>
                          <a:ea typeface="Times New Roman"/>
                          <a:cs typeface="Calibri"/>
                        </a:rPr>
                        <a:t>$ 2632</a:t>
                      </a:r>
                      <a:endParaRPr lang="es-AR" sz="2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s-AR" sz="1100" dirty="0"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2400" b="1" dirty="0" smtClean="0">
                          <a:latin typeface="Calibri"/>
                          <a:ea typeface="Times New Roman"/>
                          <a:cs typeface="Calibri"/>
                        </a:rPr>
                        <a:t> 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s-AR" sz="2400" b="1" dirty="0" smtClean="0"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AR" sz="2400" b="1" dirty="0" smtClean="0">
                          <a:latin typeface="Calibri"/>
                          <a:ea typeface="Times New Roman"/>
                          <a:cs typeface="Calibri"/>
                        </a:rPr>
                        <a:t>   US</a:t>
                      </a:r>
                      <a:r>
                        <a:rPr lang="es-AR" sz="2400" b="1" dirty="0">
                          <a:latin typeface="Calibri"/>
                          <a:ea typeface="Times New Roman"/>
                          <a:cs typeface="Calibri"/>
                        </a:rPr>
                        <a:t>$ 139</a:t>
                      </a:r>
                      <a:endParaRPr lang="es-AR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s-AR" sz="1100" dirty="0"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s-AR" sz="2400" b="1" dirty="0" smtClean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AR" sz="2400" b="1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Calibri"/>
                        </a:rPr>
                        <a:t>US</a:t>
                      </a:r>
                      <a:r>
                        <a:rPr lang="es-AR" sz="2400" b="1" dirty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Calibri"/>
                        </a:rPr>
                        <a:t>$ 11.222.075</a:t>
                      </a:r>
                      <a:endParaRPr lang="es-AR" sz="24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500034" y="5643578"/>
            <a:ext cx="864396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2800" b="1" dirty="0" smtClean="0">
                <a:solidFill>
                  <a:srgbClr val="7030A0"/>
                </a:solidFill>
              </a:rPr>
              <a:t>El estado Argentino paga US$ 11.222.075 más por el medicamento en su versión original.</a:t>
            </a:r>
            <a:endParaRPr lang="es-AR" sz="28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AR" sz="4000" b="1" dirty="0" smtClean="0">
                <a:solidFill>
                  <a:srgbClr val="002060"/>
                </a:solidFill>
              </a:rPr>
              <a:t>ARGENTINA UTILIZA Y APLICA SALVAGUARDAS DE SALUD</a:t>
            </a:r>
            <a:endParaRPr lang="es-AR" sz="4000" b="1" dirty="0">
              <a:solidFill>
                <a:srgbClr val="00206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s-AR" b="1" dirty="0" smtClean="0"/>
              <a:t>El sistema de patentes afecta de manera directa sectores de importancia vital como el de la salud</a:t>
            </a:r>
          </a:p>
          <a:p>
            <a:pPr algn="just"/>
            <a:r>
              <a:rPr lang="es-AR" b="1" dirty="0" smtClean="0"/>
              <a:t>La República Argentina ha prestado especial atención a la aplicación y utilización de las</a:t>
            </a:r>
            <a:r>
              <a:rPr lang="es-AR" b="1" dirty="0" smtClean="0">
                <a:solidFill>
                  <a:srgbClr val="002060"/>
                </a:solidFill>
              </a:rPr>
              <a:t> SALVAGUARDAS DE SALUD </a:t>
            </a:r>
            <a:r>
              <a:rPr lang="es-AR" b="1" dirty="0" smtClean="0"/>
              <a:t>( FLEXIBILIDADES) en el ámbito de patentes ( permitidas por el ADPIC)</a:t>
            </a:r>
          </a:p>
          <a:p>
            <a:pPr algn="just">
              <a:buNone/>
            </a:pPr>
            <a:r>
              <a:rPr lang="es-AR" b="1" dirty="0" smtClean="0"/>
              <a:t> </a:t>
            </a:r>
          </a:p>
          <a:p>
            <a:pPr algn="just">
              <a:buNone/>
            </a:pPr>
            <a:r>
              <a:rPr lang="es-AR" b="1" dirty="0" smtClean="0"/>
              <a:t>• Argentina además es parte de varios tratados que se relacionan con los Derechos  Humanos que contemplan, entre otros, el concepto de protección de la salud.</a:t>
            </a:r>
          </a:p>
          <a:p>
            <a:endParaRPr lang="es-A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Intermedi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3247</TotalTime>
  <Words>829</Words>
  <Application>Microsoft Office PowerPoint</Application>
  <PresentationFormat>Presentación en pantalla (4:3)</PresentationFormat>
  <Paragraphs>108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Tema de Office</vt:lpstr>
      <vt:lpstr>  FORO REGIONAL  SOBRE POLÍTICAS DE PRODUCCIÓN LOCAL DE MEDICAMENTOS: DEBATE DE ALTERNATIVAS EN LATINOAMÉRICA </vt:lpstr>
      <vt:lpstr>USO DE SALVAGUARDAS DE SALUD (OPOSICIONES EN ARGENTINA) </vt:lpstr>
      <vt:lpstr>PRECIOS EXCESIVAMENTE ALTOS</vt:lpstr>
      <vt:lpstr>  FUNDAMENTOS  </vt:lpstr>
      <vt:lpstr>POR SUS CARACTERISTICAS FAMACOTECNICAS</vt:lpstr>
      <vt:lpstr>CANTIDAD DE PERSONAS EN TRATAMINETO  SISTEMA DE PROVISIÓN PUBLICA DE MEDICAMENTOS</vt:lpstr>
      <vt:lpstr>INVERSIÓN POR EL MINISTERIO DE SALUD </vt:lpstr>
      <vt:lpstr> PRECIOS </vt:lpstr>
      <vt:lpstr>ARGENTINA UTILIZA Y APLICA SALVAGUARDAS DE SALUD</vt:lpstr>
      <vt:lpstr>                RESOLUCION CONJUNTA</vt:lpstr>
      <vt:lpstr>Presentación de PowerPoint</vt:lpstr>
      <vt:lpstr>Presentación de PowerPoint</vt:lpstr>
      <vt:lpstr> APLICACIÓN DE LAS PAUTAS  ESTADÍSTICA</vt:lpstr>
      <vt:lpstr>MUCHAS GRACIAS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Curso Virtual RedLAM</dc:title>
  <dc:creator>Usuario</dc:creator>
  <cp:lastModifiedBy>monica di giano</cp:lastModifiedBy>
  <cp:revision>117</cp:revision>
  <dcterms:created xsi:type="dcterms:W3CDTF">2013-11-01T16:31:44Z</dcterms:created>
  <dcterms:modified xsi:type="dcterms:W3CDTF">2014-12-15T16:35:55Z</dcterms:modified>
</cp:coreProperties>
</file>