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AF0A359-8DDB-6E47-8670-383B323712B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ban Burrone" initials="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5590"/>
    <a:srgbClr val="3A5895"/>
    <a:srgbClr val="F2F9FB"/>
    <a:srgbClr val="0092D2"/>
    <a:srgbClr val="4A9BA6"/>
    <a:srgbClr val="5DA1A7"/>
    <a:srgbClr val="75C1C0"/>
    <a:srgbClr val="0E079E"/>
    <a:srgbClr val="170DA9"/>
    <a:srgbClr val="498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6" autoAdjust="0"/>
    <p:restoredTop sz="99602" autoAdjust="0"/>
  </p:normalViewPr>
  <p:slideViewPr>
    <p:cSldViewPr snapToGrid="0" snapToObjects="1">
      <p:cViewPr>
        <p:scale>
          <a:sx n="100" d="100"/>
          <a:sy n="100" d="100"/>
        </p:scale>
        <p:origin x="-8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Sheet2!$AB$198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Sheet2!$AC$197:$AE$197</c:f>
              <c:numCache>
                <c:formatCode>General</c:formatCode>
                <c:ptCount val="3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</c:numCache>
            </c:numRef>
          </c:cat>
          <c:val>
            <c:numRef>
              <c:f>Sheet2!$AC$198:$AE$198</c:f>
              <c:numCache>
                <c:formatCode>0%</c:formatCode>
                <c:ptCount val="3"/>
                <c:pt idx="0">
                  <c:v>0.696396516560464</c:v>
                </c:pt>
                <c:pt idx="1">
                  <c:v>0.37</c:v>
                </c:pt>
                <c:pt idx="2">
                  <c:v>0.127788493203543</c:v>
                </c:pt>
              </c:numCache>
            </c:numRef>
          </c:val>
        </c:ser>
        <c:ser>
          <c:idx val="1"/>
          <c:order val="1"/>
          <c:tx>
            <c:strRef>
              <c:f>Sheet2!$AB$199</c:f>
              <c:strCache>
                <c:ptCount val="1"/>
                <c:pt idx="0">
                  <c:v>Lower middle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numRef>
              <c:f>Sheet2!$AC$197:$AE$197</c:f>
              <c:numCache>
                <c:formatCode>General</c:formatCode>
                <c:ptCount val="3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</c:numCache>
            </c:numRef>
          </c:cat>
          <c:val>
            <c:numRef>
              <c:f>Sheet2!$AC$199:$AE$199</c:f>
              <c:numCache>
                <c:formatCode>0%</c:formatCode>
                <c:ptCount val="3"/>
                <c:pt idx="0">
                  <c:v>0.231515647514962</c:v>
                </c:pt>
                <c:pt idx="1">
                  <c:v>0.27</c:v>
                </c:pt>
                <c:pt idx="2">
                  <c:v>0.462972228721086</c:v>
                </c:pt>
              </c:numCache>
            </c:numRef>
          </c:val>
        </c:ser>
        <c:ser>
          <c:idx val="2"/>
          <c:order val="2"/>
          <c:tx>
            <c:strRef>
              <c:f>Sheet2!$AB$200</c:f>
              <c:strCache>
                <c:ptCount val="1"/>
                <c:pt idx="0">
                  <c:v>Upper middle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numRef>
              <c:f>Sheet2!$AC$197:$AE$197</c:f>
              <c:numCache>
                <c:formatCode>General</c:formatCode>
                <c:ptCount val="3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</c:numCache>
            </c:numRef>
          </c:cat>
          <c:val>
            <c:numRef>
              <c:f>Sheet2!$AC$200:$AE$200</c:f>
              <c:numCache>
                <c:formatCode>0%</c:formatCode>
                <c:ptCount val="3"/>
                <c:pt idx="0">
                  <c:v>0.0178778771426939</c:v>
                </c:pt>
                <c:pt idx="1">
                  <c:v>0.303238524403382</c:v>
                </c:pt>
                <c:pt idx="2">
                  <c:v>0.241072020597272</c:v>
                </c:pt>
              </c:numCache>
            </c:numRef>
          </c:val>
        </c:ser>
        <c:ser>
          <c:idx val="3"/>
          <c:order val="3"/>
          <c:tx>
            <c:strRef>
              <c:f>Sheet2!$AB$201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elete val="1"/>
          </c:dLbls>
          <c:cat>
            <c:numRef>
              <c:f>Sheet2!$AC$197:$AE$197</c:f>
              <c:numCache>
                <c:formatCode>General</c:formatCode>
                <c:ptCount val="3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</c:numCache>
            </c:numRef>
          </c:cat>
          <c:val>
            <c:numRef>
              <c:f>Sheet2!$AC$201:$AE$201</c:f>
              <c:numCache>
                <c:formatCode>0%</c:formatCode>
                <c:ptCount val="3"/>
                <c:pt idx="0">
                  <c:v>0.0542099587818805</c:v>
                </c:pt>
                <c:pt idx="1">
                  <c:v>0.06</c:v>
                </c:pt>
                <c:pt idx="2">
                  <c:v>0.168167257478098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3297896"/>
        <c:axId val="-2122837032"/>
      </c:barChart>
      <c:catAx>
        <c:axId val="-212329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22837032"/>
        <c:crosses val="autoZero"/>
        <c:auto val="1"/>
        <c:lblAlgn val="ctr"/>
        <c:lblOffset val="100"/>
        <c:noMultiLvlLbl val="0"/>
      </c:catAx>
      <c:valAx>
        <c:axId val="-2122837032"/>
        <c:scaling>
          <c:orientation val="minMax"/>
          <c:max val="1.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2329789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73977040748694"/>
          <c:y val="0.314935221708826"/>
          <c:w val="0.197403430631777"/>
          <c:h val="0.264206932335065"/>
        </c:manualLayout>
      </c:layout>
      <c:overlay val="0"/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0.76263</cdr:x>
      <cdr:y>0.24739</cdr:y>
    </cdr:from>
    <cdr:to>
      <cdr:x>0.9798</cdr:x>
      <cdr:y>0.31429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3100" y="1127156"/>
          <a:ext cx="16383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dirty="0" smtClean="0">
              <a:latin typeface="Arial" pitchFamily="34" charset="0"/>
              <a:cs typeface="Arial" pitchFamily="34" charset="0"/>
            </a:rPr>
            <a:t>Nivel de ingreso</a:t>
          </a:r>
          <a:endParaRPr lang="es-ES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BDAAC-F46C-5944-851F-99392BC873EA}" type="datetimeFigureOut">
              <a:rPr lang="en-US"/>
              <a:pPr>
                <a:defRPr/>
              </a:pPr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ECA678-2983-4745-B8ED-8210676F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9E42-A7E4-FB4F-A874-77D2AA339B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1886A-FDB0-364B-A7A9-7009117BB0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4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3AC390-828A-1F43-8838-B3BF145B64E5}" type="slidenum">
              <a:rPr lang="en-US">
                <a:ea typeface="新細明體" pitchFamily="29" charset="-120"/>
                <a:cs typeface="新細明體" pitchFamily="29" charset="-120"/>
              </a:rPr>
              <a:pPr/>
              <a:t>9</a:t>
            </a:fld>
            <a:endParaRPr lang="en-US">
              <a:ea typeface="新細明體" pitchFamily="29" charset="-120"/>
              <a:cs typeface="新細明體" pitchFamily="29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48D21-937B-4028-914D-59F4BE9C67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PP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1825" y="638173"/>
            <a:ext cx="5724525" cy="1114425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rgbClr val="225590"/>
                </a:solidFill>
                <a:latin typeface="Calibri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825" y="1771649"/>
            <a:ext cx="5724525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2559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9" y="1524000"/>
            <a:ext cx="8043701" cy="4603751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24000"/>
            <a:ext cx="7886701" cy="48387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1675" y="195655"/>
            <a:ext cx="6915150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49F7-A46C-2E45-88EA-D8944D96B7CF}" type="datetime1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5A2D3-90EE-5C4B-8CA7-A1DA581F9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1" y="188966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9E693-E264-E14C-814B-57ACC9C9CFEC}" type="datetime1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86FC-C033-BA48-AF2F-00DA016C5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jet_1-PPT_MPP-8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877098"/>
          </a:xfrm>
          <a:prstGeom prst="rect">
            <a:avLst/>
          </a:prstGeom>
        </p:spPr>
      </p:pic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600200"/>
            <a:ext cx="8318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1032" name="Title Placeholder 6"/>
          <p:cNvSpPr>
            <a:spLocks noGrp="1"/>
          </p:cNvSpPr>
          <p:nvPr>
            <p:ph type="title"/>
          </p:nvPr>
        </p:nvSpPr>
        <p:spPr bwMode="auto">
          <a:xfrm>
            <a:off x="1952625" y="194473"/>
            <a:ext cx="69246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400" kern="1200" cap="all" baseline="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gif"/><Relationship Id="rId10" Type="http://schemas.openxmlformats.org/officeDocument/2006/relationships/image" Target="../media/image26.png"/><Relationship Id="rId11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aids.org/en/media/unaids/contentassets/documents/unaidspublication/2011/JC2049_PolicyBrief_TRIPS_sp.p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PPT_MPP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98" y="0"/>
            <a:ext cx="9148498" cy="6861374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0225" y="2266950"/>
            <a:ext cx="4994275" cy="572076"/>
          </a:xfrm>
        </p:spPr>
        <p:txBody>
          <a:bodyPr/>
          <a:lstStyle/>
          <a:p>
            <a:pPr algn="l"/>
            <a:r>
              <a:rPr lang="fr-CH" dirty="0" smtClean="0"/>
              <a:t>Licencias voluntarias del Medicines Patent Pool (MPP) y acceso aRV en AMERICA LATINA</a:t>
            </a:r>
            <a:endParaRPr lang="fr-CH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1790700" y="3505200"/>
            <a:ext cx="401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 dirty="0" smtClean="0">
                <a:solidFill>
                  <a:schemeClr val="bg1"/>
                </a:solidFill>
              </a:rPr>
              <a:t>Buenos Aires, Argentina</a:t>
            </a:r>
          </a:p>
          <a:p>
            <a:pPr marL="0" indent="0">
              <a:buNone/>
            </a:pPr>
            <a:r>
              <a:rPr lang="fr-CH" sz="2400" dirty="0" smtClean="0">
                <a:solidFill>
                  <a:schemeClr val="bg1"/>
                </a:solidFill>
              </a:rPr>
              <a:t>11 </a:t>
            </a:r>
            <a:r>
              <a:rPr lang="fr-CH" sz="2400" dirty="0">
                <a:solidFill>
                  <a:schemeClr val="bg1"/>
                </a:solidFill>
              </a:rPr>
              <a:t>de diciembre de 2014</a:t>
            </a:r>
          </a:p>
          <a:p>
            <a:pPr marL="0" indent="0">
              <a:buNone/>
            </a:pP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9749" y="2486024"/>
            <a:ext cx="6562725" cy="3895725"/>
          </a:xfrm>
        </p:spPr>
        <p:txBody>
          <a:bodyPr anchor="t"/>
          <a:lstStyle/>
          <a:p>
            <a:pPr algn="l"/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2. LICENCIAS VOLUNTARIAS DEL MPP</a:t>
            </a:r>
            <a:br>
              <a:rPr lang="fr-CH" sz="2800" dirty="0" smtClean="0"/>
            </a:br>
            <a:endParaRPr lang="fr-CH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5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296977" y="1066800"/>
            <a:ext cx="3067107" cy="2667000"/>
          </a:xfrm>
          <a:custGeom>
            <a:avLst/>
            <a:gdLst>
              <a:gd name="connsiteX0" fmla="*/ 235361 w 1412140"/>
              <a:gd name="connsiteY0" fmla="*/ 0 h 3852672"/>
              <a:gd name="connsiteX1" fmla="*/ 1176779 w 1412140"/>
              <a:gd name="connsiteY1" fmla="*/ 0 h 3852672"/>
              <a:gd name="connsiteX2" fmla="*/ 1412140 w 1412140"/>
              <a:gd name="connsiteY2" fmla="*/ 235361 h 3852672"/>
              <a:gd name="connsiteX3" fmla="*/ 1412140 w 1412140"/>
              <a:gd name="connsiteY3" fmla="*/ 3852672 h 3852672"/>
              <a:gd name="connsiteX4" fmla="*/ 1412140 w 1412140"/>
              <a:gd name="connsiteY4" fmla="*/ 3852672 h 3852672"/>
              <a:gd name="connsiteX5" fmla="*/ 0 w 1412140"/>
              <a:gd name="connsiteY5" fmla="*/ 3852672 h 3852672"/>
              <a:gd name="connsiteX6" fmla="*/ 0 w 1412140"/>
              <a:gd name="connsiteY6" fmla="*/ 3852672 h 3852672"/>
              <a:gd name="connsiteX7" fmla="*/ 0 w 1412140"/>
              <a:gd name="connsiteY7" fmla="*/ 235361 h 3852672"/>
              <a:gd name="connsiteX8" fmla="*/ 235361 w 1412140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40" h="3852672">
                <a:moveTo>
                  <a:pt x="1412140" y="642124"/>
                </a:moveTo>
                <a:lnTo>
                  <a:pt x="1412140" y="3210548"/>
                </a:lnTo>
                <a:cubicBezTo>
                  <a:pt x="1412140" y="3565183"/>
                  <a:pt x="1373516" y="3852672"/>
                  <a:pt x="1325872" y="3852672"/>
                </a:cubicBezTo>
                <a:lnTo>
                  <a:pt x="0" y="3852672"/>
                </a:lnTo>
                <a:lnTo>
                  <a:pt x="0" y="3852672"/>
                </a:lnTo>
                <a:lnTo>
                  <a:pt x="0" y="0"/>
                </a:lnTo>
                <a:lnTo>
                  <a:pt x="0" y="0"/>
                </a:lnTo>
                <a:lnTo>
                  <a:pt x="1325872" y="0"/>
                </a:lnTo>
                <a:cubicBezTo>
                  <a:pt x="1373516" y="0"/>
                  <a:pt x="1412140" y="287489"/>
                  <a:pt x="1412140" y="642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2759" rIns="316584" bIns="192761" numCol="1" spcCol="1270" anchor="ctr" anchorCtr="0">
            <a:noAutofit/>
          </a:bodyPr>
          <a:lstStyle/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Bristol Myers-Squibb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F. Hoffman-La Roche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Gilead Sciences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 NIH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ViiV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Healthcare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AbbVie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Inc.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4155" y="1066800"/>
            <a:ext cx="1808208" cy="2667000"/>
          </a:xfrm>
          <a:custGeom>
            <a:avLst/>
            <a:gdLst>
              <a:gd name="connsiteX0" fmla="*/ 0 w 1808208"/>
              <a:gd name="connsiteY0" fmla="*/ 265369 h 1592180"/>
              <a:gd name="connsiteX1" fmla="*/ 265369 w 1808208"/>
              <a:gd name="connsiteY1" fmla="*/ 0 h 1592180"/>
              <a:gd name="connsiteX2" fmla="*/ 1542839 w 1808208"/>
              <a:gd name="connsiteY2" fmla="*/ 0 h 1592180"/>
              <a:gd name="connsiteX3" fmla="*/ 1808208 w 1808208"/>
              <a:gd name="connsiteY3" fmla="*/ 265369 h 1592180"/>
              <a:gd name="connsiteX4" fmla="*/ 1808208 w 1808208"/>
              <a:gd name="connsiteY4" fmla="*/ 1326811 h 1592180"/>
              <a:gd name="connsiteX5" fmla="*/ 1542839 w 1808208"/>
              <a:gd name="connsiteY5" fmla="*/ 1592180 h 1592180"/>
              <a:gd name="connsiteX6" fmla="*/ 265369 w 1808208"/>
              <a:gd name="connsiteY6" fmla="*/ 1592180 h 1592180"/>
              <a:gd name="connsiteX7" fmla="*/ 0 w 1808208"/>
              <a:gd name="connsiteY7" fmla="*/ 1326811 h 1592180"/>
              <a:gd name="connsiteX8" fmla="*/ 0 w 1808208"/>
              <a:gd name="connsiteY8" fmla="*/ 265369 h 15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08" h="1592180">
                <a:moveTo>
                  <a:pt x="0" y="265369"/>
                </a:moveTo>
                <a:cubicBezTo>
                  <a:pt x="0" y="118810"/>
                  <a:pt x="118810" y="0"/>
                  <a:pt x="265369" y="0"/>
                </a:cubicBezTo>
                <a:lnTo>
                  <a:pt x="1542839" y="0"/>
                </a:lnTo>
                <a:cubicBezTo>
                  <a:pt x="1689398" y="0"/>
                  <a:pt x="1808208" y="118810"/>
                  <a:pt x="1808208" y="265369"/>
                </a:cubicBezTo>
                <a:lnTo>
                  <a:pt x="1808208" y="1326811"/>
                </a:lnTo>
                <a:cubicBezTo>
                  <a:pt x="1808208" y="1473370"/>
                  <a:pt x="1689398" y="1592180"/>
                  <a:pt x="1542839" y="1592180"/>
                </a:cubicBezTo>
                <a:lnTo>
                  <a:pt x="265369" y="1592180"/>
                </a:lnTo>
                <a:cubicBezTo>
                  <a:pt x="118810" y="1592180"/>
                  <a:pt x="0" y="1473370"/>
                  <a:pt x="0" y="1326811"/>
                </a:cubicBezTo>
                <a:lnTo>
                  <a:pt x="0" y="26536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04" tIns="112014" rIns="146304" bIns="112014" numCol="1" spcCol="1270" anchor="ctr" anchorCtr="0">
            <a:noAutofit/>
          </a:bodyPr>
          <a:lstStyle/>
          <a:p>
            <a:pPr algn="ctr" defTabSz="800100" fontAlgn="base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prstClr val="white"/>
                </a:solidFill>
              </a:rPr>
              <a:t>Concluidas</a:t>
            </a:r>
          </a:p>
          <a:p>
            <a:pPr algn="ctr" defTabSz="800100" fontAlgn="base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prstClr val="white"/>
                </a:solidFill>
              </a:rPr>
              <a:t>11 </a:t>
            </a:r>
            <a:r>
              <a:rPr lang="en-US" dirty="0" smtClean="0">
                <a:solidFill>
                  <a:prstClr val="white"/>
                </a:solidFill>
              </a:rPr>
              <a:t>ARVs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96978" y="3886199"/>
            <a:ext cx="3067108" cy="1087587"/>
          </a:xfrm>
          <a:custGeom>
            <a:avLst/>
            <a:gdLst>
              <a:gd name="connsiteX0" fmla="*/ 241174 w 1447015"/>
              <a:gd name="connsiteY0" fmla="*/ 0 h 3852672"/>
              <a:gd name="connsiteX1" fmla="*/ 1205841 w 1447015"/>
              <a:gd name="connsiteY1" fmla="*/ 0 h 3852672"/>
              <a:gd name="connsiteX2" fmla="*/ 1447015 w 1447015"/>
              <a:gd name="connsiteY2" fmla="*/ 241174 h 3852672"/>
              <a:gd name="connsiteX3" fmla="*/ 1447015 w 1447015"/>
              <a:gd name="connsiteY3" fmla="*/ 3852672 h 3852672"/>
              <a:gd name="connsiteX4" fmla="*/ 1447015 w 1447015"/>
              <a:gd name="connsiteY4" fmla="*/ 3852672 h 3852672"/>
              <a:gd name="connsiteX5" fmla="*/ 0 w 1447015"/>
              <a:gd name="connsiteY5" fmla="*/ 3852672 h 3852672"/>
              <a:gd name="connsiteX6" fmla="*/ 0 w 1447015"/>
              <a:gd name="connsiteY6" fmla="*/ 3852672 h 3852672"/>
              <a:gd name="connsiteX7" fmla="*/ 0 w 1447015"/>
              <a:gd name="connsiteY7" fmla="*/ 241174 h 3852672"/>
              <a:gd name="connsiteX8" fmla="*/ 241174 w 1447015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015" h="3852672">
                <a:moveTo>
                  <a:pt x="1447015" y="642126"/>
                </a:moveTo>
                <a:lnTo>
                  <a:pt x="1447015" y="3210546"/>
                </a:lnTo>
                <a:cubicBezTo>
                  <a:pt x="1447015" y="3565183"/>
                  <a:pt x="1406460" y="3852671"/>
                  <a:pt x="1356433" y="3852671"/>
                </a:cubicBezTo>
                <a:lnTo>
                  <a:pt x="0" y="3852671"/>
                </a:lnTo>
                <a:lnTo>
                  <a:pt x="0" y="3852671"/>
                </a:lnTo>
                <a:lnTo>
                  <a:pt x="0" y="1"/>
                </a:lnTo>
                <a:lnTo>
                  <a:pt x="0" y="1"/>
                </a:lnTo>
                <a:lnTo>
                  <a:pt x="1356433" y="1"/>
                </a:lnTo>
                <a:cubicBezTo>
                  <a:pt x="1406460" y="1"/>
                  <a:pt x="1447015" y="287489"/>
                  <a:pt x="1447015" y="64212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4463" rIns="318287" bIns="194462" numCol="1" spcCol="1270" anchor="ctr" anchorCtr="0">
            <a:noAutofit/>
          </a:bodyPr>
          <a:lstStyle/>
          <a:p>
            <a:pPr marL="285750" lvl="1" indent="-28575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Merck 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&amp; Co.</a:t>
            </a:r>
          </a:p>
        </p:txBody>
      </p:sp>
      <p:sp>
        <p:nvSpPr>
          <p:cNvPr id="8" name="Freeform 7"/>
          <p:cNvSpPr/>
          <p:nvPr/>
        </p:nvSpPr>
        <p:spPr>
          <a:xfrm>
            <a:off x="384155" y="3886200"/>
            <a:ext cx="1808208" cy="1087586"/>
          </a:xfrm>
          <a:custGeom>
            <a:avLst/>
            <a:gdLst>
              <a:gd name="connsiteX0" fmla="*/ 0 w 1808208"/>
              <a:gd name="connsiteY0" fmla="*/ 230822 h 1384907"/>
              <a:gd name="connsiteX1" fmla="*/ 230822 w 1808208"/>
              <a:gd name="connsiteY1" fmla="*/ 0 h 1384907"/>
              <a:gd name="connsiteX2" fmla="*/ 1577386 w 1808208"/>
              <a:gd name="connsiteY2" fmla="*/ 0 h 1384907"/>
              <a:gd name="connsiteX3" fmla="*/ 1808208 w 1808208"/>
              <a:gd name="connsiteY3" fmla="*/ 230822 h 1384907"/>
              <a:gd name="connsiteX4" fmla="*/ 1808208 w 1808208"/>
              <a:gd name="connsiteY4" fmla="*/ 1154085 h 1384907"/>
              <a:gd name="connsiteX5" fmla="*/ 1577386 w 1808208"/>
              <a:gd name="connsiteY5" fmla="*/ 1384907 h 1384907"/>
              <a:gd name="connsiteX6" fmla="*/ 230822 w 1808208"/>
              <a:gd name="connsiteY6" fmla="*/ 1384907 h 1384907"/>
              <a:gd name="connsiteX7" fmla="*/ 0 w 1808208"/>
              <a:gd name="connsiteY7" fmla="*/ 1154085 h 1384907"/>
              <a:gd name="connsiteX8" fmla="*/ 0 w 1808208"/>
              <a:gd name="connsiteY8" fmla="*/ 230822 h 138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08" h="1384907">
                <a:moveTo>
                  <a:pt x="0" y="230822"/>
                </a:moveTo>
                <a:cubicBezTo>
                  <a:pt x="0" y="103343"/>
                  <a:pt x="103343" y="0"/>
                  <a:pt x="230822" y="0"/>
                </a:cubicBezTo>
                <a:lnTo>
                  <a:pt x="1577386" y="0"/>
                </a:lnTo>
                <a:cubicBezTo>
                  <a:pt x="1704865" y="0"/>
                  <a:pt x="1808208" y="103343"/>
                  <a:pt x="1808208" y="230822"/>
                </a:cubicBezTo>
                <a:lnTo>
                  <a:pt x="1808208" y="1154085"/>
                </a:lnTo>
                <a:cubicBezTo>
                  <a:pt x="1808208" y="1281564"/>
                  <a:pt x="1704865" y="1384907"/>
                  <a:pt x="1577386" y="1384907"/>
                </a:cubicBezTo>
                <a:lnTo>
                  <a:pt x="230822" y="1384907"/>
                </a:lnTo>
                <a:cubicBezTo>
                  <a:pt x="103343" y="1384907"/>
                  <a:pt x="0" y="1281564"/>
                  <a:pt x="0" y="1154085"/>
                </a:cubicBezTo>
                <a:lnTo>
                  <a:pt x="0" y="23082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53123"/>
              <a:satOff val="-2196"/>
              <a:lumOff val="12807"/>
              <a:alphaOff val="0"/>
            </a:schemeClr>
          </a:fillRef>
          <a:effectRef idx="1">
            <a:schemeClr val="accent1">
              <a:shade val="80000"/>
              <a:hueOff val="153123"/>
              <a:satOff val="-2196"/>
              <a:lumOff val="128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186" tIns="101896" rIns="136186" bIns="101896" numCol="1" spcCol="1270" anchor="ctr" anchorCtr="0">
            <a:noAutofit/>
          </a:bodyPr>
          <a:lstStyle/>
          <a:p>
            <a:pPr algn="ctr" defTabSz="800100" fontAlgn="base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E</a:t>
            </a:r>
            <a:r>
              <a:rPr lang="en-US" dirty="0" smtClean="0">
                <a:solidFill>
                  <a:prstClr val="white"/>
                </a:solidFill>
              </a:rPr>
              <a:t>n </a:t>
            </a:r>
            <a:r>
              <a:rPr lang="es-ES" dirty="0" smtClean="0">
                <a:solidFill>
                  <a:prstClr val="white"/>
                </a:solidFill>
              </a:rPr>
              <a:t>negociación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96978" y="5104920"/>
            <a:ext cx="3067108" cy="1246701"/>
          </a:xfrm>
          <a:custGeom>
            <a:avLst/>
            <a:gdLst>
              <a:gd name="connsiteX0" fmla="*/ 207787 w 1246700"/>
              <a:gd name="connsiteY0" fmla="*/ 0 h 3852672"/>
              <a:gd name="connsiteX1" fmla="*/ 1038913 w 1246700"/>
              <a:gd name="connsiteY1" fmla="*/ 0 h 3852672"/>
              <a:gd name="connsiteX2" fmla="*/ 1246700 w 1246700"/>
              <a:gd name="connsiteY2" fmla="*/ 207787 h 3852672"/>
              <a:gd name="connsiteX3" fmla="*/ 1246700 w 1246700"/>
              <a:gd name="connsiteY3" fmla="*/ 3852672 h 3852672"/>
              <a:gd name="connsiteX4" fmla="*/ 1246700 w 1246700"/>
              <a:gd name="connsiteY4" fmla="*/ 3852672 h 3852672"/>
              <a:gd name="connsiteX5" fmla="*/ 0 w 1246700"/>
              <a:gd name="connsiteY5" fmla="*/ 3852672 h 3852672"/>
              <a:gd name="connsiteX6" fmla="*/ 0 w 1246700"/>
              <a:gd name="connsiteY6" fmla="*/ 3852672 h 3852672"/>
              <a:gd name="connsiteX7" fmla="*/ 0 w 1246700"/>
              <a:gd name="connsiteY7" fmla="*/ 207787 h 3852672"/>
              <a:gd name="connsiteX8" fmla="*/ 207787 w 1246700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700" h="3852672">
                <a:moveTo>
                  <a:pt x="1246700" y="642123"/>
                </a:moveTo>
                <a:lnTo>
                  <a:pt x="1246700" y="3210549"/>
                </a:lnTo>
                <a:cubicBezTo>
                  <a:pt x="1246700" y="3565185"/>
                  <a:pt x="1216596" y="3852672"/>
                  <a:pt x="1179461" y="3852672"/>
                </a:cubicBezTo>
                <a:lnTo>
                  <a:pt x="0" y="3852672"/>
                </a:lnTo>
                <a:lnTo>
                  <a:pt x="0" y="3852672"/>
                </a:lnTo>
                <a:lnTo>
                  <a:pt x="0" y="0"/>
                </a:lnTo>
                <a:lnTo>
                  <a:pt x="0" y="0"/>
                </a:lnTo>
                <a:lnTo>
                  <a:pt x="1179461" y="0"/>
                </a:lnTo>
                <a:cubicBezTo>
                  <a:pt x="1216596" y="0"/>
                  <a:pt x="1246700" y="287487"/>
                  <a:pt x="1246700" y="642123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4685" rIns="308508" bIns="184684" numCol="1" spcCol="1270" anchor="ctr" anchorCtr="0">
            <a:noAutofit/>
          </a:bodyPr>
          <a:lstStyle/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AbbVie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Inc.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Merck &amp; Co.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Tibotec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/ Johnson &amp; Johnson</a:t>
            </a:r>
          </a:p>
        </p:txBody>
      </p:sp>
      <p:sp>
        <p:nvSpPr>
          <p:cNvPr id="10" name="Freeform 9"/>
          <p:cNvSpPr/>
          <p:nvPr/>
        </p:nvSpPr>
        <p:spPr>
          <a:xfrm>
            <a:off x="384155" y="5104920"/>
            <a:ext cx="1808208" cy="1260211"/>
          </a:xfrm>
          <a:custGeom>
            <a:avLst/>
            <a:gdLst>
              <a:gd name="connsiteX0" fmla="*/ 0 w 1808208"/>
              <a:gd name="connsiteY0" fmla="*/ 233485 h 1400884"/>
              <a:gd name="connsiteX1" fmla="*/ 233485 w 1808208"/>
              <a:gd name="connsiteY1" fmla="*/ 0 h 1400884"/>
              <a:gd name="connsiteX2" fmla="*/ 1574723 w 1808208"/>
              <a:gd name="connsiteY2" fmla="*/ 0 h 1400884"/>
              <a:gd name="connsiteX3" fmla="*/ 1808208 w 1808208"/>
              <a:gd name="connsiteY3" fmla="*/ 233485 h 1400884"/>
              <a:gd name="connsiteX4" fmla="*/ 1808208 w 1808208"/>
              <a:gd name="connsiteY4" fmla="*/ 1167399 h 1400884"/>
              <a:gd name="connsiteX5" fmla="*/ 1574723 w 1808208"/>
              <a:gd name="connsiteY5" fmla="*/ 1400884 h 1400884"/>
              <a:gd name="connsiteX6" fmla="*/ 233485 w 1808208"/>
              <a:gd name="connsiteY6" fmla="*/ 1400884 h 1400884"/>
              <a:gd name="connsiteX7" fmla="*/ 0 w 1808208"/>
              <a:gd name="connsiteY7" fmla="*/ 1167399 h 1400884"/>
              <a:gd name="connsiteX8" fmla="*/ 0 w 1808208"/>
              <a:gd name="connsiteY8" fmla="*/ 233485 h 14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08" h="1400884">
                <a:moveTo>
                  <a:pt x="0" y="233485"/>
                </a:moveTo>
                <a:cubicBezTo>
                  <a:pt x="0" y="104535"/>
                  <a:pt x="104535" y="0"/>
                  <a:pt x="233485" y="0"/>
                </a:cubicBezTo>
                <a:lnTo>
                  <a:pt x="1574723" y="0"/>
                </a:lnTo>
                <a:cubicBezTo>
                  <a:pt x="1703673" y="0"/>
                  <a:pt x="1808208" y="104535"/>
                  <a:pt x="1808208" y="233485"/>
                </a:cubicBezTo>
                <a:lnTo>
                  <a:pt x="1808208" y="1167399"/>
                </a:lnTo>
                <a:cubicBezTo>
                  <a:pt x="1808208" y="1296349"/>
                  <a:pt x="1703673" y="1400884"/>
                  <a:pt x="1574723" y="1400884"/>
                </a:cubicBezTo>
                <a:lnTo>
                  <a:pt x="233485" y="1400884"/>
                </a:lnTo>
                <a:cubicBezTo>
                  <a:pt x="104535" y="1400884"/>
                  <a:pt x="0" y="1296349"/>
                  <a:pt x="0" y="1167399"/>
                </a:cubicBezTo>
                <a:lnTo>
                  <a:pt x="0" y="233485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7"/>
              <a:satOff val="-4392"/>
              <a:lumOff val="25615"/>
              <a:alphaOff val="0"/>
            </a:schemeClr>
          </a:fillRef>
          <a:effectRef idx="1">
            <a:schemeClr val="accent1">
              <a:shade val="80000"/>
              <a:hueOff val="306247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66" tIns="102676" rIns="136966" bIns="102676" numCol="1" spcCol="1270" anchor="ctr" anchorCtr="0">
            <a:noAutofit/>
          </a:bodyPr>
          <a:lstStyle/>
          <a:p>
            <a:pPr algn="ctr" defTabSz="800100" fontAlgn="base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prstClr val="white"/>
                </a:solidFill>
              </a:rPr>
              <a:t>Aún no negociadas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16485" y="1066800"/>
            <a:ext cx="3272434" cy="2667000"/>
          </a:xfrm>
          <a:custGeom>
            <a:avLst/>
            <a:gdLst>
              <a:gd name="connsiteX0" fmla="*/ 235361 w 1412140"/>
              <a:gd name="connsiteY0" fmla="*/ 0 h 3852672"/>
              <a:gd name="connsiteX1" fmla="*/ 1176779 w 1412140"/>
              <a:gd name="connsiteY1" fmla="*/ 0 h 3852672"/>
              <a:gd name="connsiteX2" fmla="*/ 1412140 w 1412140"/>
              <a:gd name="connsiteY2" fmla="*/ 235361 h 3852672"/>
              <a:gd name="connsiteX3" fmla="*/ 1412140 w 1412140"/>
              <a:gd name="connsiteY3" fmla="*/ 3852672 h 3852672"/>
              <a:gd name="connsiteX4" fmla="*/ 1412140 w 1412140"/>
              <a:gd name="connsiteY4" fmla="*/ 3852672 h 3852672"/>
              <a:gd name="connsiteX5" fmla="*/ 0 w 1412140"/>
              <a:gd name="connsiteY5" fmla="*/ 3852672 h 3852672"/>
              <a:gd name="connsiteX6" fmla="*/ 0 w 1412140"/>
              <a:gd name="connsiteY6" fmla="*/ 3852672 h 3852672"/>
              <a:gd name="connsiteX7" fmla="*/ 0 w 1412140"/>
              <a:gd name="connsiteY7" fmla="*/ 235361 h 3852672"/>
              <a:gd name="connsiteX8" fmla="*/ 235361 w 1412140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40" h="3852672">
                <a:moveTo>
                  <a:pt x="1412140" y="642124"/>
                </a:moveTo>
                <a:lnTo>
                  <a:pt x="1412140" y="3210548"/>
                </a:lnTo>
                <a:cubicBezTo>
                  <a:pt x="1412140" y="3565183"/>
                  <a:pt x="1373516" y="3852672"/>
                  <a:pt x="1325872" y="3852672"/>
                </a:cubicBezTo>
                <a:lnTo>
                  <a:pt x="0" y="3852672"/>
                </a:lnTo>
                <a:lnTo>
                  <a:pt x="0" y="3852672"/>
                </a:lnTo>
                <a:lnTo>
                  <a:pt x="0" y="0"/>
                </a:lnTo>
                <a:lnTo>
                  <a:pt x="0" y="0"/>
                </a:lnTo>
                <a:lnTo>
                  <a:pt x="1325872" y="0"/>
                </a:lnTo>
                <a:cubicBezTo>
                  <a:pt x="1373516" y="0"/>
                  <a:pt x="1412140" y="287489"/>
                  <a:pt x="1412140" y="642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2759" rIns="316584" bIns="192761" numCol="1" spcCol="1270" anchor="ctr" anchorCtr="0">
            <a:noAutofit/>
          </a:bodyPr>
          <a:lstStyle/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Atazanavir</a:t>
            </a:r>
            <a:endParaRPr lang="en-US" sz="1400" dirty="0">
              <a:solidFill>
                <a:prstClr val="black"/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Valganciclovir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(</a:t>
            </a:r>
            <a:r>
              <a:rPr lang="en-US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reduccion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precio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)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Tenofovir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Emtricitabine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Cobicistat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Elvitegravir</a:t>
            </a:r>
            <a:r>
              <a:rPr lang="en-US" sz="1400" dirty="0">
                <a:solidFill>
                  <a:prstClr val="black"/>
                </a:solidFill>
              </a:rPr>
              <a:t>, Quad,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Tenofovir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Alafenamide</a:t>
            </a:r>
            <a:endParaRPr lang="en-US" sz="1400" dirty="0">
              <a:solidFill>
                <a:prstClr val="black"/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Darunavir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related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/>
                </a:solidFill>
              </a:rPr>
              <a:t>Abacavir</a:t>
            </a:r>
            <a:r>
              <a:rPr lang="en-US" sz="1400" dirty="0">
                <a:solidFill>
                  <a:prstClr val="black"/>
                </a:solidFill>
              </a:rPr>
              <a:t> (</a:t>
            </a:r>
            <a:r>
              <a:rPr lang="en-US" sz="1400" dirty="0" err="1">
                <a:solidFill>
                  <a:prstClr val="black"/>
                </a:solidFill>
              </a:rPr>
              <a:t>paed</a:t>
            </a:r>
            <a:r>
              <a:rPr lang="en-US" sz="1400" dirty="0">
                <a:solidFill>
                  <a:prstClr val="black"/>
                </a:solidFill>
              </a:rPr>
              <a:t>), </a:t>
            </a:r>
            <a:r>
              <a:rPr lang="en-US" sz="1400" dirty="0" err="1" smtClean="0">
                <a:solidFill>
                  <a:prstClr val="black"/>
                </a:solidFill>
              </a:rPr>
              <a:t>Dolutegravir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Lopinavir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Ritonavir (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paed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)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16485" y="3886199"/>
            <a:ext cx="3272435" cy="1087587"/>
          </a:xfrm>
          <a:custGeom>
            <a:avLst/>
            <a:gdLst>
              <a:gd name="connsiteX0" fmla="*/ 241174 w 1447015"/>
              <a:gd name="connsiteY0" fmla="*/ 0 h 3852672"/>
              <a:gd name="connsiteX1" fmla="*/ 1205841 w 1447015"/>
              <a:gd name="connsiteY1" fmla="*/ 0 h 3852672"/>
              <a:gd name="connsiteX2" fmla="*/ 1447015 w 1447015"/>
              <a:gd name="connsiteY2" fmla="*/ 241174 h 3852672"/>
              <a:gd name="connsiteX3" fmla="*/ 1447015 w 1447015"/>
              <a:gd name="connsiteY3" fmla="*/ 3852672 h 3852672"/>
              <a:gd name="connsiteX4" fmla="*/ 1447015 w 1447015"/>
              <a:gd name="connsiteY4" fmla="*/ 3852672 h 3852672"/>
              <a:gd name="connsiteX5" fmla="*/ 0 w 1447015"/>
              <a:gd name="connsiteY5" fmla="*/ 3852672 h 3852672"/>
              <a:gd name="connsiteX6" fmla="*/ 0 w 1447015"/>
              <a:gd name="connsiteY6" fmla="*/ 3852672 h 3852672"/>
              <a:gd name="connsiteX7" fmla="*/ 0 w 1447015"/>
              <a:gd name="connsiteY7" fmla="*/ 241174 h 3852672"/>
              <a:gd name="connsiteX8" fmla="*/ 241174 w 1447015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015" h="3852672">
                <a:moveTo>
                  <a:pt x="1447015" y="642126"/>
                </a:moveTo>
                <a:lnTo>
                  <a:pt x="1447015" y="3210546"/>
                </a:lnTo>
                <a:cubicBezTo>
                  <a:pt x="1447015" y="3565183"/>
                  <a:pt x="1406460" y="3852671"/>
                  <a:pt x="1356433" y="3852671"/>
                </a:cubicBezTo>
                <a:lnTo>
                  <a:pt x="0" y="3852671"/>
                </a:lnTo>
                <a:lnTo>
                  <a:pt x="0" y="3852671"/>
                </a:lnTo>
                <a:lnTo>
                  <a:pt x="0" y="1"/>
                </a:lnTo>
                <a:lnTo>
                  <a:pt x="0" y="1"/>
                </a:lnTo>
                <a:lnTo>
                  <a:pt x="1356433" y="1"/>
                </a:lnTo>
                <a:cubicBezTo>
                  <a:pt x="1406460" y="1"/>
                  <a:pt x="1447015" y="287489"/>
                  <a:pt x="1447015" y="64212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4463" rIns="318287" bIns="194462" numCol="1" spcCol="1270" anchor="ctr" anchorCtr="0">
            <a:noAutofit/>
          </a:bodyPr>
          <a:lstStyle/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Raltegravir</a:t>
            </a: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paed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)</a:t>
            </a:r>
          </a:p>
        </p:txBody>
      </p:sp>
      <p:sp>
        <p:nvSpPr>
          <p:cNvPr id="14" name="Freeform 13"/>
          <p:cNvSpPr/>
          <p:nvPr/>
        </p:nvSpPr>
        <p:spPr>
          <a:xfrm>
            <a:off x="5516486" y="5118430"/>
            <a:ext cx="3272434" cy="1246701"/>
          </a:xfrm>
          <a:custGeom>
            <a:avLst/>
            <a:gdLst>
              <a:gd name="connsiteX0" fmla="*/ 207787 w 1246700"/>
              <a:gd name="connsiteY0" fmla="*/ 0 h 3852672"/>
              <a:gd name="connsiteX1" fmla="*/ 1038913 w 1246700"/>
              <a:gd name="connsiteY1" fmla="*/ 0 h 3852672"/>
              <a:gd name="connsiteX2" fmla="*/ 1246700 w 1246700"/>
              <a:gd name="connsiteY2" fmla="*/ 207787 h 3852672"/>
              <a:gd name="connsiteX3" fmla="*/ 1246700 w 1246700"/>
              <a:gd name="connsiteY3" fmla="*/ 3852672 h 3852672"/>
              <a:gd name="connsiteX4" fmla="*/ 1246700 w 1246700"/>
              <a:gd name="connsiteY4" fmla="*/ 3852672 h 3852672"/>
              <a:gd name="connsiteX5" fmla="*/ 0 w 1246700"/>
              <a:gd name="connsiteY5" fmla="*/ 3852672 h 3852672"/>
              <a:gd name="connsiteX6" fmla="*/ 0 w 1246700"/>
              <a:gd name="connsiteY6" fmla="*/ 3852672 h 3852672"/>
              <a:gd name="connsiteX7" fmla="*/ 0 w 1246700"/>
              <a:gd name="connsiteY7" fmla="*/ 207787 h 3852672"/>
              <a:gd name="connsiteX8" fmla="*/ 207787 w 1246700"/>
              <a:gd name="connsiteY8" fmla="*/ 0 h 38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700" h="3852672">
                <a:moveTo>
                  <a:pt x="1246700" y="642123"/>
                </a:moveTo>
                <a:lnTo>
                  <a:pt x="1246700" y="3210549"/>
                </a:lnTo>
                <a:cubicBezTo>
                  <a:pt x="1246700" y="3565185"/>
                  <a:pt x="1216596" y="3852672"/>
                  <a:pt x="1179461" y="3852672"/>
                </a:cubicBezTo>
                <a:lnTo>
                  <a:pt x="0" y="3852672"/>
                </a:lnTo>
                <a:lnTo>
                  <a:pt x="0" y="3852672"/>
                </a:lnTo>
                <a:lnTo>
                  <a:pt x="0" y="0"/>
                </a:lnTo>
                <a:lnTo>
                  <a:pt x="0" y="0"/>
                </a:lnTo>
                <a:lnTo>
                  <a:pt x="1179461" y="0"/>
                </a:lnTo>
                <a:cubicBezTo>
                  <a:pt x="1216596" y="0"/>
                  <a:pt x="1246700" y="287487"/>
                  <a:pt x="1246700" y="642123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4685" rIns="308508" bIns="184684" numCol="1" spcCol="1270" anchor="ctr" anchorCtr="0">
            <a:noAutofit/>
          </a:bodyPr>
          <a:lstStyle/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Lopinavir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Ritonavir</a:t>
            </a: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Raltegravir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622300" fontAlgn="base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Rilpivirine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Darunavir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Etravirine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</p:spPr>
        <p:txBody>
          <a:bodyPr/>
          <a:lstStyle/>
          <a:p>
            <a:r>
              <a:rPr lang="en-US" dirty="0" err="1" smtClean="0"/>
              <a:t>LicenCIas</a:t>
            </a:r>
            <a:r>
              <a:rPr lang="en-US" dirty="0" smtClean="0"/>
              <a:t> del 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5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NUEVAS FORMULACIONES DE ARV  PARA ADULTOS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86" y="965200"/>
            <a:ext cx="8644864" cy="5722237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E079E"/>
                </a:solidFill>
                <a:latin typeface="Calibri"/>
                <a:cs typeface="Calibri"/>
              </a:rPr>
              <a:t>Esquemas</a:t>
            </a:r>
            <a:r>
              <a:rPr lang="es-ES" sz="2000" b="1" dirty="0" smtClean="0">
                <a:solidFill>
                  <a:srgbClr val="0E079E"/>
                </a:solidFill>
                <a:latin typeface="Calibri"/>
                <a:cs typeface="Calibri"/>
              </a:rPr>
              <a:t> de una tableta, mas recientemente aprobados: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TDF/FTC/EVG/COBI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TDF/FTC</a:t>
            </a:r>
            <a:r>
              <a:rPr lang="es-ES" sz="2000" dirty="0" smtClean="0">
                <a:solidFill>
                  <a:srgbClr val="000000"/>
                </a:solidFill>
                <a:cs typeface="Verdana"/>
              </a:rPr>
              <a:t>/RPV</a:t>
            </a:r>
            <a:endParaRPr lang="es-ES" sz="2000" dirty="0" smtClean="0">
              <a:cs typeface="Verdana"/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E079E"/>
                </a:solidFill>
                <a:cs typeface="Verdana"/>
              </a:rPr>
              <a:t>Combinaciones a dosis fijas en desarrollo: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ABC/3TC/DTG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TAF/FTC/EVG/COBI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TAF/FTC/</a:t>
            </a:r>
            <a:r>
              <a:rPr lang="es-ES" sz="2000" dirty="0" smtClean="0">
                <a:solidFill>
                  <a:srgbClr val="000000"/>
                </a:solidFill>
                <a:cs typeface="Verdana"/>
              </a:rPr>
              <a:t>DRV/</a:t>
            </a:r>
            <a:r>
              <a:rPr lang="es-ES" sz="2000" dirty="0" smtClean="0">
                <a:solidFill>
                  <a:srgbClr val="008000"/>
                </a:solidFill>
                <a:cs typeface="Verdana"/>
              </a:rPr>
              <a:t>COBI</a:t>
            </a:r>
            <a:endParaRPr lang="es-ES" sz="2000" dirty="0" smtClean="0">
              <a:cs typeface="Verdana"/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E079E"/>
                </a:solidFill>
                <a:cs typeface="Verdana"/>
              </a:rPr>
              <a:t>Otras combinaciones recomendadas para estudio por la Conferencia CADO 2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E079E"/>
                </a:solidFill>
                <a:cs typeface="Verdana"/>
              </a:rPr>
              <a:t>que podrían ser mas potentes, duraderas y accesibles que los tratamientos actualmente recomendados: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TAF/3TC(</a:t>
            </a:r>
            <a:r>
              <a:rPr lang="es-ES" sz="2000" dirty="0" err="1" smtClean="0">
                <a:solidFill>
                  <a:srgbClr val="008000"/>
                </a:solidFill>
                <a:cs typeface="Verdana"/>
              </a:rPr>
              <a:t>or</a:t>
            </a:r>
            <a:r>
              <a:rPr lang="es-ES" sz="2000" dirty="0" smtClean="0">
                <a:solidFill>
                  <a:srgbClr val="008000"/>
                </a:solidFill>
                <a:cs typeface="Verdana"/>
              </a:rPr>
              <a:t> FTC)</a:t>
            </a:r>
            <a:r>
              <a:rPr lang="es-ES" sz="2000" dirty="0" smtClean="0">
                <a:solidFill>
                  <a:schemeClr val="tx1"/>
                </a:solidFill>
                <a:cs typeface="Verdana"/>
              </a:rPr>
              <a:t>/EFV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TAF/3TC(</a:t>
            </a:r>
            <a:r>
              <a:rPr lang="es-ES" sz="2000" dirty="0" err="1" smtClean="0">
                <a:solidFill>
                  <a:srgbClr val="008000"/>
                </a:solidFill>
                <a:cs typeface="Verdana"/>
              </a:rPr>
              <a:t>or</a:t>
            </a:r>
            <a:r>
              <a:rPr lang="es-ES" sz="2000" dirty="0" smtClean="0">
                <a:solidFill>
                  <a:srgbClr val="008000"/>
                </a:solidFill>
                <a:cs typeface="Verdana"/>
              </a:rPr>
              <a:t> FTC)/DTG</a:t>
            </a:r>
          </a:p>
          <a:p>
            <a:r>
              <a:rPr lang="es-ES" sz="2000" dirty="0" smtClean="0">
                <a:solidFill>
                  <a:srgbClr val="008000"/>
                </a:solidFill>
                <a:cs typeface="Verdana"/>
              </a:rPr>
              <a:t>DTG+</a:t>
            </a:r>
            <a:r>
              <a:rPr lang="es-ES" sz="2000" dirty="0" smtClean="0">
                <a:solidFill>
                  <a:schemeClr val="tx1"/>
                </a:solidFill>
                <a:cs typeface="Verdana"/>
              </a:rPr>
              <a:t>DRV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Verdana"/>
              </a:rPr>
              <a:t>/r</a:t>
            </a:r>
          </a:p>
          <a:p>
            <a:pPr marL="0" indent="0">
              <a:buNone/>
            </a:pPr>
            <a:endParaRPr lang="es-ES" sz="2000" dirty="0" smtClean="0">
              <a:cs typeface="Verdana"/>
            </a:endParaRPr>
          </a:p>
          <a:p>
            <a:pPr marL="0" indent="0">
              <a:buNone/>
            </a:pPr>
            <a:endParaRPr lang="es-ES" sz="1800" dirty="0" smtClean="0">
              <a:cs typeface="Verdana"/>
            </a:endParaRPr>
          </a:p>
          <a:p>
            <a:pPr marL="0" indent="0">
              <a:buNone/>
            </a:pPr>
            <a:endParaRPr lang="es-ES" dirty="0"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101" y="4799020"/>
            <a:ext cx="51199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8000"/>
                </a:solidFill>
              </a:rPr>
              <a:t>Verde:  	 Licenciadas al MPP o en negociaciones</a:t>
            </a:r>
          </a:p>
          <a:p>
            <a:r>
              <a:rPr lang="es-ES" dirty="0" smtClean="0"/>
              <a:t>Negro:	 Patente de compuesto expirada o 			 licenciada bilateralmente</a:t>
            </a:r>
          </a:p>
          <a:p>
            <a:r>
              <a:rPr lang="es-ES" b="1" dirty="0" smtClean="0">
                <a:solidFill>
                  <a:srgbClr val="E46C0A"/>
                </a:solidFill>
              </a:rPr>
              <a:t>Naranja:	 Aun no licenciada</a:t>
            </a:r>
            <a:endParaRPr lang="es-ES" b="1" dirty="0">
              <a:solidFill>
                <a:srgbClr val="E46C0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19" y="6133161"/>
            <a:ext cx="86175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Nota: las licencias cubren a países que representan del 87% al 93.4% de las PVVIH en los países en desarrollo (dependiendo de la licencia)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28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Calibri"/>
                <a:cs typeface="Calibri"/>
              </a:rPr>
              <a:t>NUMERO DE LICENCIAS MPP POR NIVEL DE INGRESO EN LOS PAISES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25357"/>
              </p:ext>
            </p:extLst>
          </p:nvPr>
        </p:nvGraphicFramePr>
        <p:xfrm>
          <a:off x="46187" y="939800"/>
          <a:ext cx="9047013" cy="595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" r:id="rId3" imgW="9918700" imgH="6527800" progId="Word.Document.12">
                  <p:embed/>
                </p:oleObj>
              </mc:Choice>
              <mc:Fallback>
                <p:oleObj name="Document" r:id="rId3" imgW="9918700" imgH="652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7" y="939800"/>
                        <a:ext cx="9047013" cy="595381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78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20" y="167080"/>
            <a:ext cx="7262680" cy="572076"/>
          </a:xfrm>
        </p:spPr>
        <p:txBody>
          <a:bodyPr/>
          <a:lstStyle/>
          <a:p>
            <a:pPr algn="r"/>
            <a:r>
              <a:rPr lang="en-US" sz="2400" b="1" dirty="0" smtClean="0">
                <a:latin typeface="Calibri"/>
                <a:cs typeface="Calibri"/>
              </a:rPr>
              <a:t>ACUERDO MPP – Roche (</a:t>
            </a:r>
            <a:r>
              <a:rPr lang="en-US" sz="2400" b="1" dirty="0" err="1">
                <a:latin typeface="Calibri"/>
                <a:cs typeface="Calibri"/>
              </a:rPr>
              <a:t>V</a:t>
            </a:r>
            <a:r>
              <a:rPr lang="en-US" sz="2400" b="1" dirty="0" err="1" smtClean="0">
                <a:latin typeface="Calibri"/>
                <a:cs typeface="Calibri"/>
              </a:rPr>
              <a:t>alganciclovir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1054100"/>
            <a:ext cx="8732461" cy="5664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Firmado agosto 2013: Acuerdo </a:t>
            </a:r>
            <a:r>
              <a:rPr lang="es-ES_tradnl" sz="1700" dirty="0">
                <a:solidFill>
                  <a:srgbClr val="0E079E"/>
                </a:solidFill>
                <a:latin typeface="Calibri"/>
                <a:cs typeface="Calibri"/>
              </a:rPr>
              <a:t>MPP- Roche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busca: </a:t>
            </a:r>
            <a:r>
              <a:rPr lang="es-ES_tradnl" sz="1700" dirty="0">
                <a:solidFill>
                  <a:srgbClr val="0E079E"/>
                </a:solidFill>
                <a:latin typeface="Calibri"/>
                <a:cs typeface="Calibri"/>
              </a:rPr>
              <a:t>(1) estimular demanda con reducción de precio de Roche de 90%; luego (2) buscar licencias y transferencia de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tecnología </a:t>
            </a:r>
            <a:r>
              <a:rPr lang="es-ES_tradnl" sz="1700" dirty="0">
                <a:solidFill>
                  <a:srgbClr val="0E079E"/>
                </a:solidFill>
                <a:latin typeface="Calibri"/>
                <a:cs typeface="Calibri"/>
              </a:rPr>
              <a:t>para promover competencia de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genéricos</a:t>
            </a:r>
          </a:p>
          <a:p>
            <a:pPr>
              <a:lnSpc>
                <a:spcPct val="150000"/>
              </a:lnSpc>
            </a:pP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Valganciclovir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: Tratamiento para CMV, infección oportunista VIH que causa ceguera irreversible</a:t>
            </a:r>
          </a:p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Diagnostico y tratamiento para CMV en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L&amp;MICs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 muy bajo: falta capacitación para diagnostico, percepción que tratamiento ARV ya resuelve el problema, costo elevado del 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valganciclovir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, y dificultad para uso del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ganciclovir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 (inyección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intra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-ocular)</a:t>
            </a:r>
          </a:p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Estudios muestran que alta tasa de infecciones CMV en muchos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L&amp;MICs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; hasta 14% en Asia</a:t>
            </a:r>
          </a:p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Debido a la reducida demanda de </a:t>
            </a:r>
            <a:r>
              <a:rPr lang="es-ES_tradnl" sz="1700" dirty="0" err="1" smtClean="0">
                <a:solidFill>
                  <a:srgbClr val="0E079E"/>
                </a:solidFill>
                <a:latin typeface="Calibri"/>
                <a:cs typeface="Calibri"/>
              </a:rPr>
              <a:t>valganciclovir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, mercado no atractivo para genéricos</a:t>
            </a:r>
          </a:p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138 países pueden beneficiarse del precio (ya están comprando beneficiándose del acuerdo en la región: Bolivia, Honduras, Nicaragua, quizás Uruguay (no están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Colombia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y </a:t>
            </a: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Brasil)</a:t>
            </a:r>
            <a:endParaRPr lang="es-ES_tradnl" sz="1700" dirty="0" smtClean="0">
              <a:solidFill>
                <a:srgbClr val="0E079E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_tradnl" sz="1700" dirty="0" smtClean="0">
                <a:solidFill>
                  <a:srgbClr val="0E079E"/>
                </a:solidFill>
                <a:latin typeface="Calibri"/>
                <a:cs typeface="Calibri"/>
              </a:rPr>
              <a:t>El Acuerdo considera la expansión del territorio si se demuestra necesidad medica</a:t>
            </a:r>
          </a:p>
        </p:txBody>
      </p:sp>
    </p:spTree>
    <p:extLst>
      <p:ext uri="{BB962C8B-B14F-4D97-AF65-F5344CB8AC3E}">
        <p14:creationId xmlns:p14="http://schemas.microsoft.com/office/powerpoint/2010/main" val="285846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 dirty="0" smtClean="0">
                <a:latin typeface="Calibri"/>
                <a:cs typeface="Calibri"/>
              </a:rPr>
              <a:t>LICENCIA MPP – BMS (</a:t>
            </a:r>
            <a:r>
              <a:rPr lang="en-US" sz="2400" b="1" dirty="0" err="1" smtClean="0">
                <a:latin typeface="Calibri"/>
                <a:cs typeface="Calibri"/>
              </a:rPr>
              <a:t>Atazanavir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994833"/>
            <a:ext cx="8732461" cy="5736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700" b="1" u="sng" dirty="0" smtClean="0">
                <a:solidFill>
                  <a:srgbClr val="170DA9"/>
                </a:solidFill>
                <a:latin typeface="Calibri"/>
                <a:cs typeface="Calibri"/>
              </a:rPr>
              <a:t>El producto</a:t>
            </a:r>
            <a:r>
              <a:rPr lang="es-ES" sz="1700" u="sng" dirty="0" smtClean="0">
                <a:solidFill>
                  <a:srgbClr val="170DA9"/>
                </a:solidFill>
                <a:latin typeface="Calibri"/>
                <a:cs typeface="Calibri"/>
              </a:rPr>
              <a:t>: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 - ATV es uno de los dos inhibidores de proteasa recomendados por OMS 2da línea</a:t>
            </a:r>
          </a:p>
          <a:p>
            <a:pPr marL="0" indent="0">
              <a:buNone/>
            </a:pP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- ATV &gt; </a:t>
            </a:r>
            <a:r>
              <a:rPr lang="es-ES" sz="1700" dirty="0" err="1" smtClean="0">
                <a:solidFill>
                  <a:srgbClr val="170DA9"/>
                </a:solidFill>
                <a:latin typeface="Calibri"/>
                <a:cs typeface="Calibri"/>
              </a:rPr>
              <a:t>Lopinavir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: ATV menores efectos secundarios, una vez al día y potencialmente menor costo</a:t>
            </a:r>
          </a:p>
          <a:p>
            <a:pPr marL="0" indent="0">
              <a:buNone/>
            </a:pP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- ATV/c  (COBI ya en el MPP) en estudio  </a:t>
            </a:r>
          </a:p>
          <a:p>
            <a:pPr marL="0" indent="0">
              <a:buNone/>
            </a:pP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s-ES" sz="1700" b="1" u="sng" dirty="0" smtClean="0">
                <a:solidFill>
                  <a:srgbClr val="170DA9"/>
                </a:solidFill>
                <a:latin typeface="Calibri"/>
                <a:cs typeface="Calibri"/>
              </a:rPr>
              <a:t>Situación previa a la licencia MPP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: 3 genéricos solamente para África Sub-Sahariana e India (50 países)</a:t>
            </a:r>
          </a:p>
          <a:p>
            <a:pPr marL="0" indent="0">
              <a:buNone/>
            </a:pP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  </a:t>
            </a:r>
          </a:p>
          <a:p>
            <a:pPr marL="0" indent="0">
              <a:buNone/>
            </a:pPr>
            <a:r>
              <a:rPr lang="es-ES" sz="1700" b="1" u="sng" dirty="0" smtClean="0">
                <a:solidFill>
                  <a:srgbClr val="170DA9"/>
                </a:solidFill>
                <a:latin typeface="Calibri"/>
                <a:cs typeface="Calibri"/>
              </a:rPr>
              <a:t>Contenido licencia MPP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: </a:t>
            </a:r>
          </a:p>
          <a:p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Producto puede ser vendido en 110 países (donde esta el 88.4% de PVVIH) Al igual que en países donde su venta no resulte en una violación de la patente. Esto es: donde no haya patente, donde se emita CL, donde hayan aplicaciones de patentes pendientes. (esto es mas del 90% de PVVIH)</a:t>
            </a:r>
          </a:p>
          <a:p>
            <a:pPr lvl="0"/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Licencia y transferencia de tecnología, para </a:t>
            </a:r>
            <a:r>
              <a:rPr lang="es-ES" sz="1700" dirty="0" err="1" smtClean="0">
                <a:solidFill>
                  <a:srgbClr val="170DA9"/>
                </a:solidFill>
                <a:latin typeface="Calibri"/>
                <a:cs typeface="Calibri"/>
              </a:rPr>
              <a:t>atazanavir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 y sus combinaciones (adulto y </a:t>
            </a:r>
            <a:r>
              <a:rPr lang="es-ES" sz="1700" dirty="0" err="1" smtClean="0">
                <a:solidFill>
                  <a:srgbClr val="170DA9"/>
                </a:solidFill>
                <a:latin typeface="Calibri"/>
                <a:cs typeface="Calibri"/>
              </a:rPr>
              <a:t>ped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)</a:t>
            </a:r>
          </a:p>
          <a:p>
            <a:pPr lvl="0"/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Fabricantes de todo el mundo y producto puede ser hecho en cualquier parte del mundo</a:t>
            </a:r>
          </a:p>
          <a:p>
            <a:pPr lvl="0"/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Regalías: 3% en los países dentro del territorio donde hayan patentes vigentes.  Cero regalías para formulaciones pediátricas</a:t>
            </a:r>
          </a:p>
          <a:p>
            <a:pPr lvl="0"/>
            <a:r>
              <a:rPr lang="es-ES" sz="1700" dirty="0" err="1" smtClean="0">
                <a:solidFill>
                  <a:srgbClr val="170DA9"/>
                </a:solidFill>
                <a:latin typeface="Calibri"/>
                <a:cs typeface="Calibri"/>
              </a:rPr>
              <a:t>Waiver</a:t>
            </a:r>
            <a:r>
              <a:rPr lang="es-ES" sz="1700" dirty="0" smtClean="0">
                <a:solidFill>
                  <a:srgbClr val="170DA9"/>
                </a:solidFill>
                <a:latin typeface="Calibri"/>
                <a:cs typeface="Calibri"/>
              </a:rPr>
              <a:t> para exclusividad de datos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0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28980"/>
            <a:ext cx="7899400" cy="572076"/>
          </a:xfrm>
        </p:spPr>
        <p:txBody>
          <a:bodyPr/>
          <a:lstStyle/>
          <a:p>
            <a:pPr algn="r"/>
            <a:r>
              <a:rPr lang="en-US" sz="2400" b="1" dirty="0" smtClean="0">
                <a:latin typeface="Calibri"/>
                <a:cs typeface="Calibri"/>
              </a:rPr>
              <a:t>LICENCIA PEDIATRICA MPP – VIIV Healthcare </a:t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Abacavir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420099" cy="528320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170DA9"/>
                </a:solidFill>
              </a:rPr>
              <a:t>Firmado en febrero 2013: amplia colaboración pediátrica para 118 países y ahora 121 que representan 98.7% de niños con VIH</a:t>
            </a:r>
          </a:p>
          <a:p>
            <a:r>
              <a:rPr lang="es-ES" sz="1800" dirty="0" smtClean="0">
                <a:solidFill>
                  <a:srgbClr val="170DA9"/>
                </a:solidFill>
              </a:rPr>
              <a:t>+ compromiso para negociar nuevos </a:t>
            </a:r>
            <a:r>
              <a:rPr lang="es-ES" sz="1800" dirty="0" err="1" smtClean="0">
                <a:solidFill>
                  <a:srgbClr val="170DA9"/>
                </a:solidFill>
              </a:rPr>
              <a:t>ARVs</a:t>
            </a:r>
            <a:r>
              <a:rPr lang="es-ES" sz="1800" dirty="0" smtClean="0">
                <a:solidFill>
                  <a:srgbClr val="170DA9"/>
                </a:solidFill>
              </a:rPr>
              <a:t> (resulto luego en DTG)</a:t>
            </a:r>
          </a:p>
          <a:p>
            <a:r>
              <a:rPr lang="es-ES" sz="1800" dirty="0" smtClean="0">
                <a:solidFill>
                  <a:srgbClr val="170DA9"/>
                </a:solidFill>
              </a:rPr>
              <a:t>Memorándum de Entendimiento que incluye colaboración para desarrollo de nuevas formulaciones pediátricas, incluye entre otros:</a:t>
            </a:r>
          </a:p>
          <a:p>
            <a:pPr lvl="1"/>
            <a:r>
              <a:rPr lang="es-ES" sz="1800" dirty="0" smtClean="0">
                <a:solidFill>
                  <a:srgbClr val="170DA9"/>
                </a:solidFill>
              </a:rPr>
              <a:t>Posible transferencia de tecnología</a:t>
            </a:r>
          </a:p>
          <a:p>
            <a:pPr lvl="1"/>
            <a:r>
              <a:rPr lang="es-ES" sz="1800" dirty="0" smtClean="0">
                <a:solidFill>
                  <a:srgbClr val="170DA9"/>
                </a:solidFill>
              </a:rPr>
              <a:t>Buscar colaboración con terceros (Ahora parte de la Iniciativa para Tratamiento Pediátrico – PHTI lanzada con UNITAID y </a:t>
            </a:r>
            <a:r>
              <a:rPr lang="es-ES" sz="1800" dirty="0" err="1" smtClean="0">
                <a:solidFill>
                  <a:srgbClr val="170DA9"/>
                </a:solidFill>
              </a:rPr>
              <a:t>DNDi</a:t>
            </a:r>
            <a:r>
              <a:rPr lang="es-ES" sz="1800" dirty="0" smtClean="0">
                <a:solidFill>
                  <a:srgbClr val="170DA9"/>
                </a:solidFill>
              </a:rPr>
              <a:t>)</a:t>
            </a:r>
          </a:p>
          <a:p>
            <a:pPr lvl="1"/>
            <a:r>
              <a:rPr lang="es-ES" sz="1800" dirty="0" smtClean="0">
                <a:solidFill>
                  <a:srgbClr val="170DA9"/>
                </a:solidFill>
              </a:rPr>
              <a:t>Acuerdo para licenciar al MPP productos aun en pipeline en términos similares</a:t>
            </a:r>
          </a:p>
          <a:p>
            <a:r>
              <a:rPr lang="es-ES" sz="1800" dirty="0" smtClean="0">
                <a:solidFill>
                  <a:srgbClr val="170DA9"/>
                </a:solidFill>
              </a:rPr>
              <a:t>Regalías cero</a:t>
            </a:r>
          </a:p>
          <a:p>
            <a:r>
              <a:rPr lang="es-ES" sz="1800" dirty="0" smtClean="0">
                <a:solidFill>
                  <a:srgbClr val="170DA9"/>
                </a:solidFill>
              </a:rPr>
              <a:t>Permite la venta fuera del territorio de la licencia si no hay patente en ese país o por ejemplo si se otorga una LO</a:t>
            </a:r>
          </a:p>
          <a:p>
            <a:endParaRPr lang="es-ES" sz="1800" dirty="0" smtClean="0">
              <a:solidFill>
                <a:srgbClr val="170DA9"/>
              </a:solidFill>
            </a:endParaRPr>
          </a:p>
          <a:p>
            <a:r>
              <a:rPr lang="es-ES" sz="1800" b="1" dirty="0" smtClean="0">
                <a:solidFill>
                  <a:srgbClr val="170DA9"/>
                </a:solidFill>
              </a:rPr>
              <a:t>Diciembre 2014: Expansión del territorio de la licencia para: Perú, Venezuela y Ucrania (3 países que se aceptaron incluir en Licencia DTG Pediátrico)</a:t>
            </a:r>
            <a:endParaRPr lang="es-ES" sz="1800" b="1" dirty="0">
              <a:solidFill>
                <a:srgbClr val="170D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20" y="243280"/>
            <a:ext cx="7262680" cy="572076"/>
          </a:xfrm>
        </p:spPr>
        <p:txBody>
          <a:bodyPr/>
          <a:lstStyle/>
          <a:p>
            <a:pPr algn="r"/>
            <a:r>
              <a:rPr lang="en-US" sz="2400" b="1" dirty="0" smtClean="0">
                <a:latin typeface="+mj-lt"/>
              </a:rPr>
              <a:t>MPP - </a:t>
            </a:r>
            <a:r>
              <a:rPr lang="en-US" sz="2400" b="1" dirty="0" err="1" smtClean="0">
                <a:latin typeface="+mj-lt"/>
              </a:rPr>
              <a:t>ViiV</a:t>
            </a:r>
            <a:r>
              <a:rPr lang="en-US" sz="2400" b="1" dirty="0" smtClean="0">
                <a:latin typeface="+mj-lt"/>
              </a:rPr>
              <a:t> Healthcare (</a:t>
            </a:r>
            <a:r>
              <a:rPr lang="en-US" sz="2400" b="1" dirty="0" err="1" smtClean="0">
                <a:latin typeface="+mj-lt"/>
              </a:rPr>
              <a:t>Dolutegravir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936409"/>
            <a:ext cx="8732461" cy="51489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El Producto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: DTG es el mas reciente ARV con aprobación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FDA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.  Enero 2014, la OMS incluyo DTG en la lista para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PQ, tiene el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potencial para ser producido a costo relativamente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bajo por el bajo requerimiento de principio activo</a:t>
            </a: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Antecedente MPP y </a:t>
            </a:r>
            <a:r>
              <a:rPr lang="es-ES" sz="6800" b="1" dirty="0" err="1" smtClean="0">
                <a:solidFill>
                  <a:srgbClr val="000090"/>
                </a:solidFill>
                <a:latin typeface="Calibri"/>
                <a:cs typeface="Calibri"/>
              </a:rPr>
              <a:t>ViiV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: Colaboración y licencia para </a:t>
            </a:r>
            <a:r>
              <a:rPr lang="es-ES" sz="6800" dirty="0" err="1" smtClean="0">
                <a:solidFill>
                  <a:srgbClr val="000090"/>
                </a:solidFill>
                <a:latin typeface="Calibri"/>
                <a:cs typeface="Calibri"/>
              </a:rPr>
              <a:t>Abacavir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pediátrico</a:t>
            </a:r>
          </a:p>
          <a:p>
            <a:pPr marL="0" indent="0">
              <a:buNone/>
            </a:pPr>
            <a:endParaRPr lang="es-ES" sz="68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El acuerdo MPP-</a:t>
            </a:r>
            <a:r>
              <a:rPr lang="es-ES" sz="6800" b="1" dirty="0" err="1" smtClean="0">
                <a:solidFill>
                  <a:srgbClr val="000090"/>
                </a:solidFill>
                <a:latin typeface="Calibri"/>
                <a:cs typeface="Calibri"/>
              </a:rPr>
              <a:t>ViiV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para el 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DTG: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lvl="0"/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L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icencia pediátrica: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121 países representan 99.3% de niños VIH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q necesitan tratamiento</a:t>
            </a:r>
          </a:p>
          <a:p>
            <a:pPr marL="0" lvl="0" indent="0">
              <a:buNone/>
            </a:pP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   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(ABC+ Perú, Ucrania and Venezuela) </a:t>
            </a:r>
          </a:p>
          <a:p>
            <a:pPr lvl="0"/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Licencia adulto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: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67 países; + 6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países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: India, Vietnam, Filipinas, Indonesia, Egipto and Turkmenistán (+9.3%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de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PVVIH en países en desarrollo) (Segmentación y regalías diferenciadas)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; + todos los países donde no hay patente 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de DTG (50 países)</a:t>
            </a:r>
          </a:p>
          <a:p>
            <a:pPr lvl="0"/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DTG adulto cobertura efectiva </a:t>
            </a:r>
            <a:r>
              <a:rPr lang="es-ES" sz="6800" b="1" dirty="0" err="1" smtClean="0">
                <a:solidFill>
                  <a:srgbClr val="000090"/>
                </a:solidFill>
                <a:latin typeface="Calibri"/>
                <a:cs typeface="Calibri"/>
              </a:rPr>
              <a:t>aprox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 93.4% 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de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 PVVIH</a:t>
            </a: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Regalías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: Cero para pediátrico; cero para 67 (África Sub-Sahariana); regalías diferenciadas para 6 países</a:t>
            </a: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Fabricación en cualquier parte del mundo</a:t>
            </a:r>
            <a:endParaRPr lang="es-ES" sz="68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lvl="0"/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Licenciatarios pueden vencer fuera del territorio cuando (1) no haya patente; (2) haya patente pero no se la este infringiendo; (3) haya LO concedida  </a:t>
            </a:r>
          </a:p>
          <a:p>
            <a:pPr lvl="0"/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Cubre patente del compuesto (</a:t>
            </a:r>
            <a:r>
              <a:rPr lang="es-ES" sz="6800" dirty="0" err="1" smtClean="0">
                <a:solidFill>
                  <a:srgbClr val="000090"/>
                </a:solidFill>
                <a:latin typeface="Calibri"/>
                <a:cs typeface="Calibri"/>
              </a:rPr>
              <a:t>exp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. 2026) y la combinación ABC/3TC/DTG (exp.2031)   </a:t>
            </a:r>
          </a:p>
          <a:p>
            <a:pPr lvl="0"/>
            <a:r>
              <a:rPr lang="es-ES" sz="6800" dirty="0" err="1" smtClean="0">
                <a:solidFill>
                  <a:srgbClr val="000090"/>
                </a:solidFill>
                <a:latin typeface="Calibri"/>
                <a:cs typeface="Calibri"/>
              </a:rPr>
              <a:t>W</a:t>
            </a:r>
            <a:r>
              <a:rPr lang="es-ES" sz="6800" dirty="0" err="1" smtClean="0">
                <a:solidFill>
                  <a:srgbClr val="000090"/>
                </a:solidFill>
                <a:latin typeface="Calibri"/>
                <a:cs typeface="Calibri"/>
              </a:rPr>
              <a:t>aiver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sz="6800" b="1" dirty="0" smtClean="0">
                <a:solidFill>
                  <a:srgbClr val="000090"/>
                </a:solidFill>
                <a:latin typeface="Calibri"/>
                <a:cs typeface="Calibri"/>
              </a:rPr>
              <a:t>exclusividad de datos</a:t>
            </a:r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 en el Territorio y los sub-licenciatarios tampoco pueden buscar esta protección</a:t>
            </a:r>
          </a:p>
          <a:p>
            <a:pPr lvl="0"/>
            <a:r>
              <a:rPr lang="es-ES" sz="6800" dirty="0" smtClean="0">
                <a:solidFill>
                  <a:srgbClr val="000090"/>
                </a:solidFill>
                <a:latin typeface="Calibri"/>
                <a:cs typeface="Calibri"/>
              </a:rPr>
              <a:t>Texto licencia como todas las del MPP enteramente disponibles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4800" y="1016000"/>
            <a:ext cx="8724899" cy="5346700"/>
          </a:xfrm>
        </p:spPr>
        <p:txBody>
          <a:bodyPr/>
          <a:lstStyle/>
          <a:p>
            <a:r>
              <a:rPr lang="es-ES" sz="1700" b="1" dirty="0" smtClean="0">
                <a:solidFill>
                  <a:srgbClr val="170DA9"/>
                </a:solidFill>
              </a:rPr>
              <a:t>24 de julio de 2014</a:t>
            </a:r>
            <a:r>
              <a:rPr lang="es-ES" sz="1700" dirty="0" smtClean="0">
                <a:solidFill>
                  <a:srgbClr val="170DA9"/>
                </a:solidFill>
              </a:rPr>
              <a:t>, </a:t>
            </a:r>
            <a:r>
              <a:rPr lang="es-ES" sz="1700" b="1" dirty="0" smtClean="0">
                <a:solidFill>
                  <a:srgbClr val="170DA9"/>
                </a:solidFill>
              </a:rPr>
              <a:t>se extiende la licencia MPP –Gilead para </a:t>
            </a:r>
            <a:r>
              <a:rPr lang="es-ES" sz="1700" b="1" dirty="0" err="1" smtClean="0">
                <a:solidFill>
                  <a:srgbClr val="170DA9"/>
                </a:solidFill>
              </a:rPr>
              <a:t>tenofovir</a:t>
            </a:r>
            <a:r>
              <a:rPr lang="es-ES" sz="1700" b="1" dirty="0" smtClean="0">
                <a:solidFill>
                  <a:srgbClr val="170DA9"/>
                </a:solidFill>
              </a:rPr>
              <a:t> </a:t>
            </a:r>
            <a:r>
              <a:rPr lang="es-ES" sz="1700" b="1" dirty="0" err="1" smtClean="0">
                <a:solidFill>
                  <a:srgbClr val="170DA9"/>
                </a:solidFill>
              </a:rPr>
              <a:t>alafenamida</a:t>
            </a:r>
            <a:r>
              <a:rPr lang="es-ES" sz="1700" b="1" dirty="0" smtClean="0">
                <a:solidFill>
                  <a:srgbClr val="170DA9"/>
                </a:solidFill>
              </a:rPr>
              <a:t> (TAF) fase III para permitir genéricos en 112 países donde están 92.2% de PVVIH:</a:t>
            </a:r>
          </a:p>
          <a:p>
            <a:endParaRPr lang="es-ES" sz="1700" b="1" dirty="0" smtClean="0">
              <a:solidFill>
                <a:srgbClr val="170DA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Potencial reemplazo del TDF para primera línea (menores efectos secundarios, menor dosis, menos principio activo, potencialmente mas barato (10mg o 25mg contra 300mg del TDF), mas fácil de </a:t>
            </a:r>
            <a:r>
              <a:rPr lang="es-ES" sz="1700" dirty="0" err="1" smtClean="0">
                <a:solidFill>
                  <a:srgbClr val="170DA9"/>
                </a:solidFill>
              </a:rPr>
              <a:t>co</a:t>
            </a:r>
            <a:r>
              <a:rPr lang="es-ES" sz="1700" dirty="0" smtClean="0">
                <a:solidFill>
                  <a:srgbClr val="170DA9"/>
                </a:solidFill>
              </a:rPr>
              <a:t>-formular otros </a:t>
            </a:r>
            <a:r>
              <a:rPr lang="es-ES" sz="1700" dirty="0" err="1" smtClean="0">
                <a:solidFill>
                  <a:srgbClr val="170DA9"/>
                </a:solidFill>
              </a:rPr>
              <a:t>ARVs</a:t>
            </a:r>
            <a:endParaRPr lang="es-ES" sz="1700" dirty="0" smtClean="0">
              <a:solidFill>
                <a:srgbClr val="170DA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Actualmente mas de 12 millones de personas en 1ra línea (5 millones con TDF – se calcula serán 9 millones al 2016)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TAF esta siendo desarrollado en combinaciones: TAF/FTC, TAF/FTC/EVG/COBI, TAF/FTC/DRV/COBI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Expertos (CADO 2) identificaron necesidad de estudiar TAF con DTG (MPP) o EFV (patente expirada)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Disposiciones de licencia Gilead se mantienen (CL, no regalías para pediátricos, </a:t>
            </a:r>
            <a:r>
              <a:rPr lang="es-ES" sz="1700" dirty="0" err="1" smtClean="0">
                <a:solidFill>
                  <a:srgbClr val="170DA9"/>
                </a:solidFill>
              </a:rPr>
              <a:t>waiver</a:t>
            </a:r>
            <a:r>
              <a:rPr lang="es-ES" sz="1700" dirty="0" smtClean="0">
                <a:solidFill>
                  <a:srgbClr val="170DA9"/>
                </a:solidFill>
              </a:rPr>
              <a:t> exclusividad de datos, permite desarrollo de otras combinaciones, terminación producto por producto, transferencia tecnológica para licenciatarios de la India)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5% de regalías sobre el precio del genérico (solo para adultos)</a:t>
            </a:r>
          </a:p>
          <a:p>
            <a:pPr marL="28575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Mejoras a la licencia de Gilead: para VIH y hepatitis B; inclusión de China como país de fabricación (menos para EVG se mantiene solo en India), mejores clausulas para regalías y otras.</a:t>
            </a:r>
            <a:endParaRPr lang="es-ES" sz="1700" b="1" dirty="0" smtClean="0">
              <a:solidFill>
                <a:srgbClr val="0E079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s-ES" sz="1600" b="1" dirty="0">
              <a:solidFill>
                <a:srgbClr val="0E079E"/>
              </a:solidFill>
            </a:endParaRPr>
          </a:p>
          <a:p>
            <a:endParaRPr lang="en-US" sz="1800" b="1" dirty="0">
              <a:solidFill>
                <a:srgbClr val="0E079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 dirty="0">
              <a:solidFill>
                <a:srgbClr val="0E079E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CH" sz="1800" dirty="0">
              <a:solidFill>
                <a:srgbClr val="0E079E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MPP amplia colaboracion con gilead para TAF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18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03200" y="1054100"/>
            <a:ext cx="8683625" cy="5359400"/>
          </a:xfrm>
        </p:spPr>
        <p:txBody>
          <a:bodyPr/>
          <a:lstStyle/>
          <a:p>
            <a:r>
              <a:rPr lang="es-ES" sz="1700" dirty="0" smtClean="0">
                <a:solidFill>
                  <a:srgbClr val="170DA9"/>
                </a:solidFill>
              </a:rPr>
              <a:t>La Licencia permite el acceso a versiones genéricas de la formulación pediátrica de LPV/r en países donde se encuentran 98,9% de los niños que viven con el VIH. 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(LPV/r) esquema recomendado preferentemente por OMS para niños menores de 3 años. Sin embrago, las formulaciones pediátricas existentes de LPV/r no son las mas adecuadas para niños menores de 3 años.  Tienen muy mal sabor, mucho alcohol y necesitan permanente (no implementación guías OMS, </a:t>
            </a:r>
            <a:r>
              <a:rPr lang="es-ES" sz="1700" dirty="0" err="1" smtClean="0">
                <a:solidFill>
                  <a:srgbClr val="170DA9"/>
                </a:solidFill>
              </a:rPr>
              <a:t>DNDi</a:t>
            </a:r>
            <a:r>
              <a:rPr lang="es-ES" sz="1700" dirty="0" smtClean="0">
                <a:solidFill>
                  <a:srgbClr val="170DA9"/>
                </a:solidFill>
              </a:rPr>
              <a:t> desarrollando formulaciones de LPV/r y combinaciones 4 en 1 con LPV/r y AZT/3TC y ABC/3TC. La licencia es importante para asegurar que las nuevas formulaciones estén disponibles en los países donde </a:t>
            </a:r>
            <a:r>
              <a:rPr lang="es-ES" sz="1700" dirty="0" err="1" smtClean="0">
                <a:solidFill>
                  <a:srgbClr val="170DA9"/>
                </a:solidFill>
              </a:rPr>
              <a:t>AbbVie</a:t>
            </a:r>
            <a:r>
              <a:rPr lang="es-ES" sz="1700" dirty="0" smtClean="0">
                <a:solidFill>
                  <a:srgbClr val="170DA9"/>
                </a:solidFill>
              </a:rPr>
              <a:t> tiene patentes sobre LPV/r</a:t>
            </a:r>
          </a:p>
          <a:p>
            <a:pPr marL="285750" indent="-285750">
              <a:buFont typeface="Arial"/>
              <a:buChar char="•"/>
            </a:pPr>
            <a:r>
              <a:rPr lang="es-ES" sz="1700" dirty="0" err="1" smtClean="0">
                <a:solidFill>
                  <a:srgbClr val="170DA9"/>
                </a:solidFill>
              </a:rPr>
              <a:t>Cipla</a:t>
            </a:r>
            <a:r>
              <a:rPr lang="es-ES" sz="1700" dirty="0" smtClean="0">
                <a:solidFill>
                  <a:srgbClr val="170DA9"/>
                </a:solidFill>
              </a:rPr>
              <a:t> ya ha remitido una formulación en pellet para aprobación de la US FDA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LPV/r esta patentado en varios países en desarrollo, incluyendo Sudáfrica, que tiene la mayor cantidad de niños en tratamiento VIH en el mundo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Acuerdo es no-exclusivo y con cero regalías LPV/r y RTV pediátricos (Cubre formulaciones que no sean tabletas de LPV/r y RTV y tabletas de LPV/r que no excedan 40/10mg.  Esto incluye soluciones orales, </a:t>
            </a:r>
            <a:r>
              <a:rPr lang="es-ES" sz="1700" dirty="0" err="1" smtClean="0">
                <a:solidFill>
                  <a:srgbClr val="170DA9"/>
                </a:solidFill>
              </a:rPr>
              <a:t>sprinkles</a:t>
            </a:r>
            <a:r>
              <a:rPr lang="es-ES" sz="1700" dirty="0" smtClean="0">
                <a:solidFill>
                  <a:srgbClr val="170DA9"/>
                </a:solidFill>
              </a:rPr>
              <a:t>, mini-tabletas, pellets..)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Fabricación en cualquier parte del mundo.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102 países – 130 países contando los sin patente, donde los sub-licenciatarios podrán vender genéricos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err="1" smtClean="0">
                <a:solidFill>
                  <a:srgbClr val="170DA9"/>
                </a:solidFill>
              </a:rPr>
              <a:t>AbbVie</a:t>
            </a:r>
            <a:r>
              <a:rPr lang="es-ES" sz="1700" dirty="0" smtClean="0">
                <a:solidFill>
                  <a:srgbClr val="170DA9"/>
                </a:solidFill>
              </a:rPr>
              <a:t> ha retirado sus solicitudes de patentes pendientes en la India</a:t>
            </a:r>
          </a:p>
          <a:p>
            <a:pPr marL="285750" lvl="0" indent="-285750">
              <a:buFont typeface="Arial"/>
              <a:buChar char="•"/>
            </a:pPr>
            <a:r>
              <a:rPr lang="es-ES" sz="1700" dirty="0" smtClean="0">
                <a:solidFill>
                  <a:srgbClr val="170DA9"/>
                </a:solidFill>
              </a:rPr>
              <a:t>LO, </a:t>
            </a:r>
            <a:r>
              <a:rPr lang="es-ES" sz="1700" dirty="0" err="1" smtClean="0">
                <a:solidFill>
                  <a:srgbClr val="170DA9"/>
                </a:solidFill>
              </a:rPr>
              <a:t>waiver</a:t>
            </a:r>
            <a:r>
              <a:rPr lang="es-ES" sz="1700" dirty="0" smtClean="0">
                <a:solidFill>
                  <a:srgbClr val="170DA9"/>
                </a:solidFill>
              </a:rPr>
              <a:t> exclusividad de datos, combinaciones con otros </a:t>
            </a:r>
            <a:r>
              <a:rPr lang="es-ES" sz="1700" dirty="0" err="1" smtClean="0">
                <a:solidFill>
                  <a:srgbClr val="170DA9"/>
                </a:solidFill>
              </a:rPr>
              <a:t>ARVs</a:t>
            </a:r>
            <a:endParaRPr lang="es-ES" sz="1700" dirty="0" smtClean="0">
              <a:solidFill>
                <a:srgbClr val="170DA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CH" sz="1800" dirty="0">
              <a:solidFill>
                <a:srgbClr val="0E079E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LICENCIA MPP coN ABBVIE PARA LOPINAVIR/ritonavir Pediatrico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8011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9749" y="2486024"/>
            <a:ext cx="6562725" cy="3895725"/>
          </a:xfrm>
        </p:spPr>
        <p:txBody>
          <a:bodyPr anchor="t"/>
          <a:lstStyle/>
          <a:p>
            <a:pPr algn="l"/>
            <a:r>
              <a:rPr lang="fr-CH" sz="2800" dirty="0" smtClean="0"/>
              <a:t>CONTENIDO</a:t>
            </a:r>
            <a:br>
              <a:rPr lang="fr-CH" sz="2800" dirty="0" smtClean="0"/>
            </a:br>
            <a:r>
              <a:rPr lang="fr-CH" sz="2800" dirty="0"/>
              <a:t/>
            </a:r>
            <a:br>
              <a:rPr lang="fr-CH" sz="2800" dirty="0"/>
            </a:br>
            <a:r>
              <a:rPr lang="fr-CH" sz="2800" dirty="0" smtClean="0"/>
              <a:t>1. MPP Y DESAFIOS de los nuevos ARV</a:t>
            </a:r>
            <a:br>
              <a:rPr lang="fr-CH" sz="2800" dirty="0" smtClean="0"/>
            </a:br>
            <a:r>
              <a:rPr lang="fr-CH" sz="2800" dirty="0" smtClean="0"/>
              <a:t>2. LICENCIAS VOLUNTARIAS DEL MPP</a:t>
            </a:r>
            <a:br>
              <a:rPr lang="fr-CH" sz="2800" dirty="0" smtClean="0"/>
            </a:br>
            <a:r>
              <a:rPr lang="fr-CH" sz="2800" dirty="0" smtClean="0"/>
              <a:t>3. SUB-LICENCIAS DEL MPP</a:t>
            </a:r>
            <a:br>
              <a:rPr lang="fr-CH" sz="2800" dirty="0" smtClean="0"/>
            </a:br>
            <a:r>
              <a:rPr lang="fr-CH" sz="2800" dirty="0" smtClean="0"/>
              <a:t>4. PATENTES, LICENCIAS y ESTRATEGIAS DE </a:t>
            </a:r>
            <a:br>
              <a:rPr lang="fr-CH" sz="2800" dirty="0" smtClean="0"/>
            </a:br>
            <a:r>
              <a:rPr lang="fr-CH" sz="2800" dirty="0" smtClean="0"/>
              <a:t>    ACCESO EN LA REGION</a:t>
            </a:r>
            <a:endParaRPr lang="fr-CH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9749" y="2486024"/>
            <a:ext cx="6562725" cy="3895725"/>
          </a:xfrm>
        </p:spPr>
        <p:txBody>
          <a:bodyPr anchor="t"/>
          <a:lstStyle/>
          <a:p>
            <a:pPr algn="l"/>
            <a:r>
              <a:rPr lang="fr-CH" sz="2800" dirty="0"/>
              <a:t/>
            </a:r>
            <a:br>
              <a:rPr lang="fr-CH" sz="2800" dirty="0"/>
            </a:br>
            <a:r>
              <a:rPr lang="fr-CH" sz="2800" dirty="0" smtClean="0"/>
              <a:t>3. SUB-LICENCIAS DEL MPP</a:t>
            </a:r>
            <a:br>
              <a:rPr lang="fr-CH" sz="2800" dirty="0" smtClean="0"/>
            </a:br>
            <a:endParaRPr lang="fr-CH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SUB-LICENCIAS MPP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6056" y="1252647"/>
            <a:ext cx="19847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Abacavir</a:t>
            </a:r>
            <a:r>
              <a:rPr lang="en-US" sz="1200" dirty="0">
                <a:solidFill>
                  <a:prstClr val="black"/>
                </a:solidFill>
              </a:rPr>
              <a:t> (</a:t>
            </a:r>
            <a:r>
              <a:rPr lang="en-US" sz="1200" dirty="0" err="1">
                <a:solidFill>
                  <a:prstClr val="black"/>
                </a:solidFill>
              </a:rPr>
              <a:t>paed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Atazanavir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Tenofovir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Alafenamide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199" y="5225682"/>
            <a:ext cx="1981201" cy="1435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Tenofovir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057" y="5225682"/>
            <a:ext cx="1984743" cy="1435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Tenofovir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70" y="3267518"/>
            <a:ext cx="1984743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Dolutegravir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Alafenamide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3267518"/>
            <a:ext cx="1981201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Tenofovir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Dolutegravir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Alafenamide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90976" y="3267518"/>
            <a:ext cx="202769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Dolutegravir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53766" y="3248025"/>
            <a:ext cx="2014034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Dolutegravir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53765" y="1252647"/>
            <a:ext cx="201403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Atazanavir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Dolutegravir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Alafenamide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0975" y="1252647"/>
            <a:ext cx="2027690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Atazanavir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Alafenamide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3198" y="1252647"/>
            <a:ext cx="1981201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Cobicistat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Elvitegravir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Emtricitabine</a:t>
            </a:r>
            <a:endParaRPr lang="en-US" sz="1200" dirty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Quad</a:t>
            </a: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Dolutegravir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Tenofovir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Alafenamide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Atazanavir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32" y="940024"/>
            <a:ext cx="1296442" cy="3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524" y="2932613"/>
            <a:ext cx="1278391" cy="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2770" y="2865564"/>
            <a:ext cx="1268433" cy="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50" y="4984696"/>
            <a:ext cx="1319151" cy="3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258" y="4961072"/>
            <a:ext cx="1241945" cy="4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agupta\AppData\Local\Microsoft\Windows\Temporary Internet Files\Content.Outlook\98RFTVLD\EMCURE 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085" y="940024"/>
            <a:ext cx="1287956" cy="4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0" descr="http://www.microlabsltd.com/images/logo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90974" y="5225683"/>
            <a:ext cx="4055385" cy="14353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216000" rtlCol="0" anchor="ctr" anchorCtr="0"/>
          <a:lstStyle/>
          <a:p>
            <a:pPr marL="400050" lvl="2" algn="ct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MPP se encuentra administrando actualmente 52 proyectos de desarrollo con 10 productores de genéricos</a:t>
            </a:r>
            <a:endParaRPr lang="es-ES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5" name="Picture 2" descr="C:\Users\agupta\AppData\Local\Microsoft\Windows\Temporary Internet Files\Content.Outlook\98RFTVLD\cipla 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223" y="990824"/>
            <a:ext cx="1189526" cy="3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desano.com/english/images/l2d035_text_sliced_02.gif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6" r="18812"/>
          <a:stretch/>
        </p:blipFill>
        <p:spPr bwMode="auto">
          <a:xfrm>
            <a:off x="5201248" y="1019105"/>
            <a:ext cx="1424449" cy="3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microlabsltd.com/images/logo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4812" y="2934622"/>
            <a:ext cx="1015270" cy="8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gupta\AppData\Local\Microsoft\Windows\Temporary Internet Files\Content.Outlook\98RFTVLD\Mylan logo SIB With R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9585" y="3090937"/>
            <a:ext cx="1255925" cy="3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3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1225" y="75200"/>
            <a:ext cx="7762875" cy="71596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b="1" smtClean="0">
                <a:latin typeface="+mj-lt"/>
              </a:rPr>
              <a:t>PROCESO DE SUB-LICENCIAMIenTO</a:t>
            </a:r>
            <a:r>
              <a:rPr lang="es-ES" sz="2400" b="1" smtClean="0">
                <a:latin typeface="+mj-lt"/>
              </a:rPr>
              <a:t>  </a:t>
            </a:r>
            <a:endParaRPr lang="es-ES" sz="2400" b="1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85094"/>
            <a:ext cx="2133600" cy="365125"/>
          </a:xfrm>
          <a:prstGeom prst="rect">
            <a:avLst/>
          </a:prstGeom>
        </p:spPr>
        <p:txBody>
          <a:bodyPr/>
          <a:lstStyle/>
          <a:p>
            <a:fld id="{0ADBA193-267F-9B4D-8F03-7F2C3C88F9B2}" type="slidenum">
              <a:rPr lang="es-E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22</a:t>
            </a:fld>
            <a:endParaRPr lang="es-E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31" name="Diamond 30"/>
          <p:cNvSpPr/>
          <p:nvPr/>
        </p:nvSpPr>
        <p:spPr>
          <a:xfrm>
            <a:off x="938012" y="1066800"/>
            <a:ext cx="1549078" cy="8382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Licencia firmada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68090" y="939800"/>
            <a:ext cx="1475310" cy="965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Revisión de los formularios de expresión de interés de los genéricos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49290" y="1066800"/>
            <a:ext cx="147531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Negociación de sub-licencias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6830490" y="939800"/>
            <a:ext cx="1703910" cy="9652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Firma de sub-licencias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867270" y="2209800"/>
            <a:ext cx="1475310" cy="838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Facilitar transferencia de tecnología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76601" y="5334000"/>
            <a:ext cx="2425700" cy="576768"/>
            <a:chOff x="7497337" y="947232"/>
            <a:chExt cx="1779832" cy="576768"/>
          </a:xfrm>
        </p:grpSpPr>
        <p:sp>
          <p:nvSpPr>
            <p:cNvPr id="36" name="Rounded Rectangle 35"/>
            <p:cNvSpPr/>
            <p:nvPr/>
          </p:nvSpPr>
          <p:spPr>
            <a:xfrm>
              <a:off x="7497337" y="1345138"/>
              <a:ext cx="167253" cy="11150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0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97337" y="1174096"/>
              <a:ext cx="167253" cy="11150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0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64589" y="947232"/>
              <a:ext cx="109841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s-ES" sz="1000" smtClean="0">
                  <a:solidFill>
                    <a:prstClr val="black"/>
                  </a:solidFill>
                  <a:latin typeface="Trebuchet MS"/>
                </a:rPr>
                <a:t>Informes </a:t>
              </a:r>
              <a:endParaRPr lang="es-ES" sz="10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64589" y="1106738"/>
              <a:ext cx="1098411" cy="2462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s-ES" sz="1000" smtClean="0">
                  <a:solidFill>
                    <a:prstClr val="black"/>
                  </a:solidFill>
                  <a:latin typeface="Trebuchet MS"/>
                </a:rPr>
                <a:t>Licenciamiento</a:t>
              </a:r>
              <a:endParaRPr lang="es-ES" sz="10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64589" y="1277779"/>
              <a:ext cx="161258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s-ES" sz="1000" smtClean="0">
                  <a:solidFill>
                    <a:prstClr val="black"/>
                  </a:solidFill>
                  <a:latin typeface="Trebuchet MS"/>
                </a:rPr>
                <a:t>Unicamente si se requiere</a:t>
              </a:r>
              <a:endParaRPr lang="es-ES" sz="10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497337" y="990600"/>
              <a:ext cx="167253" cy="111502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000">
                <a:solidFill>
                  <a:prstClr val="white"/>
                </a:solidFill>
                <a:latin typeface="Trebuchet MS"/>
              </a:endParaRPr>
            </a:p>
          </p:txBody>
        </p:sp>
      </p:grpSp>
      <p:cxnSp>
        <p:nvCxnSpPr>
          <p:cNvPr id="19" name="Straight Arrow Connector 18"/>
          <p:cNvCxnSpPr>
            <a:stCxn id="31" idx="3"/>
            <a:endCxn id="32" idx="1"/>
          </p:cNvCxnSpPr>
          <p:nvPr/>
        </p:nvCxnSpPr>
        <p:spPr>
          <a:xfrm flipV="1">
            <a:off x="2487090" y="1422400"/>
            <a:ext cx="381000" cy="6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377690" y="1485900"/>
            <a:ext cx="4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58890" y="1485516"/>
            <a:ext cx="4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895600" y="2209800"/>
            <a:ext cx="1475310" cy="838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Contacto con OMS PQ, USFDA, </a:t>
            </a:r>
            <a:r>
              <a:rPr lang="es-ES" sz="1200" dirty="0" err="1" smtClean="0">
                <a:solidFill>
                  <a:prstClr val="white"/>
                </a:solidFill>
                <a:latin typeface="Trebuchet MS"/>
              </a:rPr>
              <a:t>NDRAs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90600" y="2209800"/>
            <a:ext cx="1475310" cy="83820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Monitoreo del estado del registro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90600" y="3352800"/>
            <a:ext cx="1475310" cy="83820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Implementar revisiones periódicas  sobre progresos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876800" y="2209800"/>
            <a:ext cx="147531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Inicio de colaboración con genéricos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876800" y="3352800"/>
            <a:ext cx="1475310" cy="838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Resolución de conflictos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934200" y="3352800"/>
            <a:ext cx="1475310" cy="83820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Evaluación del impacto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934200" y="4495800"/>
            <a:ext cx="1600200" cy="83820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Buscar retroalimentación del mercado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895600" y="3352800"/>
            <a:ext cx="1475310" cy="838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Monitoreo de regalías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800600" y="4495800"/>
            <a:ext cx="1551510" cy="83820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dirty="0" smtClean="0">
                <a:solidFill>
                  <a:prstClr val="white"/>
                </a:solidFill>
                <a:latin typeface="Trebuchet MS"/>
              </a:rPr>
              <a:t>Implementar revisiones anuales de licenciatarios y sub-licenciatarios</a:t>
            </a:r>
            <a:endParaRPr lang="es-ES" sz="120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91" name="Straight Arrow Connector 90"/>
          <p:cNvCxnSpPr>
            <a:stCxn id="35" idx="2"/>
            <a:endCxn id="74" idx="0"/>
          </p:cNvCxnSpPr>
          <p:nvPr/>
        </p:nvCxnSpPr>
        <p:spPr>
          <a:xfrm flipH="1">
            <a:off x="7604925" y="1905000"/>
            <a:ext cx="7752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1"/>
            <a:endCxn id="62" idx="3"/>
          </p:cNvCxnSpPr>
          <p:nvPr/>
        </p:nvCxnSpPr>
        <p:spPr>
          <a:xfrm flipH="1">
            <a:off x="6352110" y="2628900"/>
            <a:ext cx="51516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2" idx="1"/>
            <a:endCxn id="56" idx="3"/>
          </p:cNvCxnSpPr>
          <p:nvPr/>
        </p:nvCxnSpPr>
        <p:spPr>
          <a:xfrm flipH="1">
            <a:off x="4370910" y="2628900"/>
            <a:ext cx="505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6" idx="1"/>
            <a:endCxn id="57" idx="3"/>
          </p:cNvCxnSpPr>
          <p:nvPr/>
        </p:nvCxnSpPr>
        <p:spPr>
          <a:xfrm flipH="1">
            <a:off x="2465910" y="2628900"/>
            <a:ext cx="4296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7" idx="2"/>
            <a:endCxn id="61" idx="0"/>
          </p:cNvCxnSpPr>
          <p:nvPr/>
        </p:nvCxnSpPr>
        <p:spPr>
          <a:xfrm>
            <a:off x="1728255" y="3048000"/>
            <a:ext cx="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1" idx="3"/>
            <a:endCxn id="77" idx="1"/>
          </p:cNvCxnSpPr>
          <p:nvPr/>
        </p:nvCxnSpPr>
        <p:spPr>
          <a:xfrm>
            <a:off x="2465910" y="3771900"/>
            <a:ext cx="4296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7" idx="3"/>
            <a:endCxn id="68" idx="1"/>
          </p:cNvCxnSpPr>
          <p:nvPr/>
        </p:nvCxnSpPr>
        <p:spPr>
          <a:xfrm>
            <a:off x="4370910" y="3771900"/>
            <a:ext cx="505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8" idx="3"/>
            <a:endCxn id="69" idx="1"/>
          </p:cNvCxnSpPr>
          <p:nvPr/>
        </p:nvCxnSpPr>
        <p:spPr>
          <a:xfrm>
            <a:off x="6352110" y="3771900"/>
            <a:ext cx="5820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9" idx="2"/>
            <a:endCxn id="76" idx="0"/>
          </p:cNvCxnSpPr>
          <p:nvPr/>
        </p:nvCxnSpPr>
        <p:spPr>
          <a:xfrm>
            <a:off x="7671855" y="4191000"/>
            <a:ext cx="62445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6" idx="1"/>
            <a:endCxn id="78" idx="3"/>
          </p:cNvCxnSpPr>
          <p:nvPr/>
        </p:nvCxnSpPr>
        <p:spPr>
          <a:xfrm flipH="1">
            <a:off x="6352110" y="4914900"/>
            <a:ext cx="5820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838200" y="11430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prstClr val="black"/>
                </a:solidFill>
                <a:latin typeface="Trebuchet MS"/>
              </a:rPr>
              <a:t>1</a:t>
            </a:r>
            <a:endParaRPr lang="es-E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800600" y="20574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prstClr val="black"/>
                </a:solidFill>
                <a:latin typeface="Trebuchet MS"/>
              </a:rPr>
              <a:t>2</a:t>
            </a:r>
            <a:endParaRPr lang="es-E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819400" y="3200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prstClr val="black"/>
                </a:solidFill>
                <a:latin typeface="Trebuchet MS"/>
              </a:rPr>
              <a:t>3</a:t>
            </a:r>
            <a:endParaRPr lang="es-E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9600" y="525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smtClean="0">
                <a:solidFill>
                  <a:prstClr val="black"/>
                </a:solidFill>
                <a:latin typeface="Trebuchet MS"/>
              </a:rPr>
              <a:t>Fase 1: Sub licenciamiento</a:t>
            </a:r>
          </a:p>
          <a:p>
            <a:r>
              <a:rPr lang="es-ES" sz="1200" smtClean="0">
                <a:solidFill>
                  <a:prstClr val="black"/>
                </a:solidFill>
                <a:latin typeface="Trebuchet MS"/>
              </a:rPr>
              <a:t>Fase 2: Desarrollo</a:t>
            </a:r>
          </a:p>
          <a:p>
            <a:r>
              <a:rPr lang="es-ES" sz="1200" smtClean="0">
                <a:solidFill>
                  <a:prstClr val="black"/>
                </a:solidFill>
                <a:latin typeface="Trebuchet MS"/>
              </a:rPr>
              <a:t>Fase 3: Comercializacion</a:t>
            </a:r>
            <a:endParaRPr lang="es-ES" sz="1200" smtClean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4" name="Elbow Connector 3"/>
          <p:cNvCxnSpPr>
            <a:stCxn id="78" idx="1"/>
            <a:endCxn id="31" idx="1"/>
          </p:cNvCxnSpPr>
          <p:nvPr/>
        </p:nvCxnSpPr>
        <p:spPr>
          <a:xfrm rot="10800000">
            <a:off x="938012" y="1485900"/>
            <a:ext cx="3862588" cy="3429000"/>
          </a:xfrm>
          <a:prstGeom prst="bentConnector3">
            <a:avLst>
              <a:gd name="adj1" fmla="val 105918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54000" y="5910767"/>
            <a:ext cx="8559800" cy="939451"/>
          </a:xfrm>
          <a:prstGeom prst="roundRect">
            <a:avLst>
              <a:gd name="adj" fmla="val 30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376092"/>
                </a:solidFill>
                <a:latin typeface="Calibri"/>
                <a:cs typeface="Calibri"/>
              </a:rPr>
              <a:t>MPP trabaja muy de cerca con los sub-licenciatarios, en cada paso del proceso, para asegurarse que las licencias tengan el impacto deseado</a:t>
            </a:r>
            <a:endParaRPr lang="es-ES" b="1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27125" y="75200"/>
            <a:ext cx="7953375" cy="71596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400" b="1" dirty="0" smtClean="0">
                <a:latin typeface="Calibri"/>
                <a:cs typeface="Calibri"/>
              </a:rPr>
              <a:t>EOI: </a:t>
            </a:r>
            <a:r>
              <a:rPr lang="en-US" sz="2400" b="1" dirty="0" err="1" smtClean="0">
                <a:latin typeface="Calibri"/>
                <a:cs typeface="Calibri"/>
              </a:rPr>
              <a:t>ProcesO</a:t>
            </a:r>
            <a:r>
              <a:rPr lang="en-US" sz="2400" b="1" dirty="0" smtClean="0">
                <a:latin typeface="Calibri"/>
                <a:cs typeface="Calibri"/>
              </a:rPr>
              <a:t> PARA POTENCIALES SUB-LICENCIATARIOS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1016000"/>
            <a:ext cx="8305800" cy="5600700"/>
          </a:xfrm>
          <a:prstGeom prst="roundRect">
            <a:avLst>
              <a:gd name="adj" fmla="val 30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endParaRPr lang="en-US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Se ha desarrollado un sistema de Expresión de Interés (</a:t>
            </a:r>
            <a:r>
              <a:rPr lang="es-ES" dirty="0" err="1" smtClean="0">
                <a:solidFill>
                  <a:srgbClr val="1F497D"/>
                </a:solidFill>
                <a:latin typeface="Calibri"/>
                <a:cs typeface="Calibri"/>
              </a:rPr>
              <a:t>Expression</a:t>
            </a: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  <a:cs typeface="Calibri"/>
              </a:rPr>
              <a:t>Interest</a:t>
            </a: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 - EOI) para facilitar a potenciales sub-licenciatarios para solicitar las licencias online (</a:t>
            </a:r>
            <a:r>
              <a:rPr lang="es-ES" dirty="0" err="1" smtClean="0">
                <a:solidFill>
                  <a:srgbClr val="1F497D"/>
                </a:solidFill>
                <a:latin typeface="Calibri"/>
                <a:cs typeface="Calibri"/>
              </a:rPr>
              <a:t>eoi.medicinespatentpool.org</a:t>
            </a: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)</a:t>
            </a: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endParaRPr lang="es-ES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Los solicitantes son llamados a proveer información en las siguientes áreas: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Capacidades en I&amp;D y fabricación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Estrategias sobre Principios Activos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Plan de desarrollo del producto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Plazos para registros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Estrategia de negocios ARV/ ubicación del producto en este contexto</a:t>
            </a:r>
          </a:p>
          <a:p>
            <a:pPr marL="1085850" lvl="2" indent="-171450">
              <a:lnSpc>
                <a:spcPct val="150000"/>
              </a:lnSpc>
              <a:buFont typeface="Arial"/>
              <a:buChar char="•"/>
            </a:pPr>
            <a:endParaRPr lang="es-ES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EL MPP busca ofrecer licencias a todos los genéricos calificados (Memorándum de Entendimiento con UNITAID)</a:t>
            </a: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endParaRPr lang="en-US" sz="1400" dirty="0">
              <a:solidFill>
                <a:srgbClr val="376092"/>
              </a:solidFill>
              <a:latin typeface="Calibri"/>
              <a:cs typeface="Calibri"/>
            </a:endParaRPr>
          </a:p>
          <a:p>
            <a:pPr marL="628650" lvl="1" indent="-171450">
              <a:lnSpc>
                <a:spcPct val="150000"/>
              </a:lnSpc>
              <a:buFont typeface="Arial"/>
              <a:buChar char="•"/>
            </a:pPr>
            <a:endParaRPr lang="en-US" sz="1400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70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20" y="243280"/>
            <a:ext cx="7110280" cy="572076"/>
          </a:xfrm>
        </p:spPr>
        <p:txBody>
          <a:bodyPr/>
          <a:lstStyle/>
          <a:p>
            <a:pPr algn="r"/>
            <a:r>
              <a:rPr lang="en-US" b="1" dirty="0" smtClean="0">
                <a:latin typeface="Calibri"/>
                <a:cs typeface="Calibri"/>
              </a:rPr>
              <a:t>MECANISMO DE EXPRESION DE INTERES (EOI)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1470" y="1890705"/>
            <a:ext cx="8636156" cy="4004941"/>
          </a:xfrm>
          <a:prstGeom prst="roundRect">
            <a:avLst>
              <a:gd name="adj" fmla="val 165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511553" y="1140550"/>
            <a:ext cx="8456073" cy="59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F497D"/>
                </a:solidFill>
                <a:latin typeface="Calibri"/>
                <a:cs typeface="Calibri"/>
              </a:rPr>
              <a:t>A través del sistema online: cualquiera puede solicitarlo; se hacen las mismas preguntas a todos los fabricantes interesados</a:t>
            </a:r>
            <a:endParaRPr lang="es-ES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53" y="2074500"/>
            <a:ext cx="8237758" cy="36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9749" y="2486024"/>
            <a:ext cx="6562725" cy="3895725"/>
          </a:xfrm>
        </p:spPr>
        <p:txBody>
          <a:bodyPr anchor="t"/>
          <a:lstStyle/>
          <a:p>
            <a:pPr algn="l"/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4. PATENTES, LICENCIAS y ESTRATEGIAS DE </a:t>
            </a:r>
            <a:br>
              <a:rPr lang="fr-CH" sz="2800" dirty="0" smtClean="0"/>
            </a:br>
            <a:r>
              <a:rPr lang="fr-CH" sz="2800" dirty="0" smtClean="0"/>
              <a:t>    ACCESO EN LA REGION</a:t>
            </a:r>
            <a:endParaRPr lang="fr-CH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50" y="144855"/>
            <a:ext cx="6924675" cy="572076"/>
          </a:xfrm>
        </p:spPr>
        <p:txBody>
          <a:bodyPr/>
          <a:lstStyle/>
          <a:p>
            <a:pPr algn="r"/>
            <a:r>
              <a:rPr lang="en-US" sz="2400" b="1" dirty="0" smtClean="0">
                <a:latin typeface="Calibri"/>
                <a:cs typeface="Calibri"/>
              </a:rPr>
              <a:t>MPP – BASE DE DATOS SOBRE EL ESTADO DE LAS </a:t>
            </a:r>
            <a:r>
              <a:rPr lang="en-US" sz="2400" b="1" dirty="0" err="1" smtClean="0">
                <a:latin typeface="Calibri"/>
                <a:cs typeface="Calibri"/>
              </a:rPr>
              <a:t>PatentES</a:t>
            </a:r>
            <a:r>
              <a:rPr lang="en-US" sz="2400" b="1" dirty="0" smtClean="0">
                <a:latin typeface="Calibri"/>
                <a:cs typeface="Calibri"/>
              </a:rPr>
              <a:t> DE ARV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2863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220" y="4953000"/>
            <a:ext cx="578948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chemeClr val="tx2"/>
                </a:solidFill>
                <a:latin typeface="Calibri"/>
                <a:cs typeface="Calibri"/>
              </a:rPr>
              <a:t>Búsquedas país por país y medicamento por medicamento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chemeClr val="tx2"/>
                </a:solidFill>
                <a:latin typeface="Calibri"/>
                <a:cs typeface="Calibri"/>
              </a:rPr>
              <a:t>Actualización permanente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chemeClr val="tx2"/>
                </a:solidFill>
                <a:latin typeface="Calibri"/>
                <a:cs typeface="Calibri"/>
              </a:rPr>
              <a:t>Retroalimentación de los países (Oficinas de  PI) y Organizaciones de la sociedad civil</a:t>
            </a:r>
            <a:endParaRPr lang="es-ES"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0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27987"/>
              </p:ext>
            </p:extLst>
          </p:nvPr>
        </p:nvGraphicFramePr>
        <p:xfrm>
          <a:off x="0" y="38108"/>
          <a:ext cx="9144000" cy="67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083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INN/ </a:t>
                      </a:r>
                      <a:r>
                        <a:rPr lang="en-US" sz="1600" dirty="0" err="1" smtClean="0"/>
                        <a:t>Nombre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compuesto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Paraguay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Argentina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Brasil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Uruguay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68203">
                <a:tc>
                  <a:txBody>
                    <a:bodyPr/>
                    <a:lstStyle/>
                    <a:p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Abacavir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sulfato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(ABC),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300" b="0" baseline="0" dirty="0" smtClean="0">
                          <a:solidFill>
                            <a:schemeClr val="bg1"/>
                          </a:solidFill>
                        </a:rPr>
                        <a:t> con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ABC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Expirada</a:t>
                      </a:r>
                      <a:r>
                        <a:rPr lang="en-US" sz="1100" b="1" dirty="0" smtClean="0"/>
                        <a:t> (se </a:t>
                      </a:r>
                      <a:r>
                        <a:rPr lang="en-US" sz="1100" b="1" dirty="0" err="1" smtClean="0"/>
                        <a:t>desconoce</a:t>
                      </a:r>
                      <a:r>
                        <a:rPr lang="en-US" sz="1100" b="1" dirty="0" smtClean="0"/>
                        <a:t> e</a:t>
                      </a:r>
                      <a:r>
                        <a:rPr lang="en-US" sz="1100" b="1" baseline="0" dirty="0" smtClean="0"/>
                        <a:t>n </a:t>
                      </a:r>
                      <a:r>
                        <a:rPr lang="en-US" sz="1100" b="1" dirty="0" smtClean="0"/>
                        <a:t>comb.)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</a:t>
                      </a:r>
                      <a:r>
                        <a:rPr lang="en-US" sz="1100" b="1" baseline="0" dirty="0" smtClean="0"/>
                        <a:t> (</a:t>
                      </a:r>
                      <a:r>
                        <a:rPr lang="en-US" sz="1100" b="1" baseline="0" dirty="0" err="1" smtClean="0"/>
                        <a:t>Otorgada</a:t>
                      </a:r>
                      <a:r>
                        <a:rPr lang="en-US" sz="1100" b="0" baseline="0" dirty="0" smtClean="0"/>
                        <a:t> </a:t>
                      </a:r>
                      <a:r>
                        <a:rPr lang="en-US" sz="1100" b="0" baseline="0" dirty="0" err="1" smtClean="0"/>
                        <a:t>para</a:t>
                      </a:r>
                      <a:r>
                        <a:rPr lang="en-US" sz="1100" b="0" baseline="0" dirty="0" smtClean="0"/>
                        <a:t> comb. Para </a:t>
                      </a:r>
                      <a:r>
                        <a:rPr lang="en-US" sz="1100" b="0" baseline="0" dirty="0" err="1" smtClean="0"/>
                        <a:t>uso</a:t>
                      </a:r>
                      <a:r>
                        <a:rPr lang="en-US" sz="1100" b="0" baseline="0" dirty="0" smtClean="0"/>
                        <a:t> </a:t>
                      </a:r>
                      <a:r>
                        <a:rPr lang="en-US" sz="1100" b="0" baseline="0" dirty="0" err="1" smtClean="0"/>
                        <a:t>pediatrico</a:t>
                      </a:r>
                      <a:r>
                        <a:rPr lang="en-US" sz="1100" b="0" baseline="0" dirty="0" smtClean="0"/>
                        <a:t> </a:t>
                      </a:r>
                      <a:r>
                        <a:rPr lang="en-US" sz="1100" baseline="0" dirty="0" smtClean="0"/>
                        <a:t>&amp; </a:t>
                      </a:r>
                      <a:r>
                        <a:rPr lang="en-US" sz="1100" baseline="0" dirty="0" err="1" smtClean="0"/>
                        <a:t>hemisulphato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sal</a:t>
                      </a:r>
                      <a:r>
                        <a:rPr lang="en-US" sz="1100" baseline="0" dirty="0" smtClean="0"/>
                        <a:t> 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="1" dirty="0" smtClean="0"/>
                        <a:t> comb </a:t>
                      </a:r>
                      <a:r>
                        <a:rPr lang="en-US" sz="1100" dirty="0" smtClean="0"/>
                        <a:t>(3TC+ATZ)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</a:t>
                      </a:r>
                      <a:r>
                        <a:rPr lang="en-US" sz="1100" b="1" baseline="0" dirty="0" smtClean="0"/>
                        <a:t> ( </a:t>
                      </a:r>
                      <a:r>
                        <a:rPr lang="en-US" sz="1100" b="1" baseline="0" dirty="0" err="1" smtClean="0"/>
                        <a:t>Otorgada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dirty="0" err="1" smtClean="0"/>
                        <a:t>Hemisulfato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sal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 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 comb </a:t>
                      </a:r>
                      <a:r>
                        <a:rPr lang="en-US" sz="1100" dirty="0" err="1" smtClean="0"/>
                        <a:t>pediatrica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563300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Atazanavir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(ATV)</a:t>
                      </a:r>
                    </a:p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</a:t>
                      </a:r>
                      <a:endParaRPr lang="en-US" sz="11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b="1" dirty="0" smtClean="0"/>
                    </a:p>
                    <a:p>
                      <a:r>
                        <a:rPr lang="en-US" sz="1100" dirty="0" err="1" smtClean="0"/>
                        <a:t>Licencia</a:t>
                      </a:r>
                      <a:r>
                        <a:rPr lang="en-US" sz="1100" dirty="0" smtClean="0"/>
                        <a:t> bilateral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Retirada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- </a:t>
                      </a:r>
                      <a:r>
                        <a:rPr lang="en-US" sz="1100" dirty="0" err="1" smtClean="0"/>
                        <a:t>pendiente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solicitud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284411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Cobicistrat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67360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Darunavir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(DRV)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retirada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No(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Denegada</a:t>
                      </a:r>
                      <a:r>
                        <a:rPr lang="en-US" sz="1100" baseline="0" dirty="0" smtClean="0"/>
                        <a:t>, </a:t>
                      </a:r>
                      <a:r>
                        <a:rPr lang="en-US" sz="1100" baseline="0" dirty="0" err="1" smtClean="0"/>
                        <a:t>pero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solicitud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pendiente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9009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Dolutegravir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Adulto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(DTG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A)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Desconocida</a:t>
                      </a:r>
                      <a:r>
                        <a:rPr lang="en-US" sz="1100" dirty="0" smtClean="0"/>
                        <a:t>) 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No/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79009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Dolutegravir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Pediatr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(DTG P)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Desconocida</a:t>
                      </a:r>
                      <a:r>
                        <a:rPr lang="en-US" sz="1100" dirty="0" smtClean="0"/>
                        <a:t>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No/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67360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Efavirenz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(EFV),      </a:t>
                      </a:r>
                      <a:r>
                        <a:rPr lang="en-US" sz="1300" baseline="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con EFV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b="1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para</a:t>
                      </a:r>
                      <a:r>
                        <a:rPr lang="en-US" sz="1100" dirty="0" smtClean="0"/>
                        <a:t> la </a:t>
                      </a:r>
                      <a:r>
                        <a:rPr lang="en-US" sz="1100" dirty="0" err="1" smtClean="0"/>
                        <a:t>combinacion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denegada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para</a:t>
                      </a:r>
                      <a:r>
                        <a:rPr lang="en-US" sz="1100" baseline="0" dirty="0" smtClean="0"/>
                        <a:t> la </a:t>
                      </a:r>
                      <a:r>
                        <a:rPr lang="en-US" sz="1100" baseline="0" dirty="0" err="1" smtClean="0"/>
                        <a:t>combinacion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2949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Elvitegravir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baseline="0" dirty="0" err="1" smtClean="0"/>
                        <a:t>Otorgada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694510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Emtricitabina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(FTC), 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con FTC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Revocada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Denegada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Revocada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372949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Etravirina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No/(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26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16442"/>
              </p:ext>
            </p:extLst>
          </p:nvPr>
        </p:nvGraphicFramePr>
        <p:xfrm>
          <a:off x="2" y="0"/>
          <a:ext cx="9143999" cy="685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874"/>
                <a:gridCol w="1458874"/>
                <a:gridCol w="1458874"/>
                <a:gridCol w="1797961"/>
                <a:gridCol w="1704928"/>
                <a:gridCol w="1264488"/>
              </a:tblGrid>
              <a:tr h="7912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Nombre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compuesto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Paraguay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Argentina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Brasil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Uruguay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 </a:t>
                      </a:r>
                      <a:endParaRPr lang="en-US" sz="16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293879"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(IDV)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caducada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Retirada</a:t>
                      </a:r>
                      <a:r>
                        <a:rPr lang="en-US" sz="1100" dirty="0" smtClean="0"/>
                        <a:t>/</a:t>
                      </a:r>
                      <a:r>
                        <a:rPr lang="en-US" sz="1100" dirty="0" err="1" smtClean="0"/>
                        <a:t>denegada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80544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Lamivudina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(3TC)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/</a:t>
                      </a:r>
                      <a:r>
                        <a:rPr lang="en-US" sz="1100" dirty="0" err="1" smtClean="0"/>
                        <a:t>desconocida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="0" baseline="0" dirty="0" smtClean="0"/>
                        <a:t> </a:t>
                      </a:r>
                      <a:r>
                        <a:rPr lang="en-US" sz="1100" dirty="0" err="1" smtClean="0"/>
                        <a:t>lcomp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iquid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-liquid composition &amp; comb.)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dirty="0" smtClean="0"/>
                        <a:t>liquid. Comp.)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baseline="0" dirty="0" smtClean="0"/>
                        <a:t> la  comb.)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05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Lopinavir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(LPV)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y LPV/r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err="1" smtClean="0"/>
                        <a:t>oposicion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Otorgada</a:t>
                      </a:r>
                      <a:r>
                        <a:rPr lang="en-US" sz="1100" baseline="0" dirty="0" smtClean="0"/>
                        <a:t> y 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Maraviroc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(MVC)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en </a:t>
                      </a:r>
                      <a:r>
                        <a:rPr lang="en-US" sz="1100" baseline="0" dirty="0" err="1" smtClean="0"/>
                        <a:t>apelacion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Nevirapina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(NVP)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Denegada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Raltegravir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(RAL)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Rilpivirine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5805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Ritonavir (RTV)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oposicion</a:t>
                      </a:r>
                      <a:r>
                        <a:rPr lang="en-US" sz="1100" dirty="0" smtClean="0"/>
                        <a:t>)/</a:t>
                      </a:r>
                    </a:p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No(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Denegada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apelacion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pendiente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Saquinavir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(SQV)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Abandonada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92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TAF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74428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TDF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Denegada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reivindicaciones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100" b="1" dirty="0" err="1" smtClean="0"/>
                        <a:t>torgadas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6007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AZT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en comb con 3TC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5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76758"/>
              </p:ext>
            </p:extLst>
          </p:nvPr>
        </p:nvGraphicFramePr>
        <p:xfrm>
          <a:off x="0" y="1"/>
          <a:ext cx="9144001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847"/>
                <a:gridCol w="1490847"/>
                <a:gridCol w="1490847"/>
                <a:gridCol w="1490847"/>
                <a:gridCol w="1490847"/>
                <a:gridCol w="1689766"/>
              </a:tblGrid>
              <a:tr h="5846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Nombre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compuesto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Colombia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Peru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Venezuela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Bolivia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Ecuador 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958598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</a:rPr>
                        <a:t>Abacavir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</a:rPr>
                        <a:t>sulfato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 (ABC), Comb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con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 ABC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No/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Adultos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1100" b="1" dirty="0" smtClean="0">
                        <a:solidFill>
                          <a:srgbClr val="FFFF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Adultos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1100" b="1" dirty="0" smtClean="0">
                        <a:solidFill>
                          <a:srgbClr val="FFFF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Adultos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1100" b="1" dirty="0" smtClean="0">
                        <a:solidFill>
                          <a:srgbClr val="FFFF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Adultos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1100" b="1" dirty="0" smtClean="0">
                        <a:solidFill>
                          <a:srgbClr val="FFFF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52888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Atazanavir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(ATV)</a:t>
                      </a:r>
                    </a:p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8147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Cobicistrat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743739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Combinaciones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Darunavir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(DRV)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51586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Dolutegravir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Adult (DTG A)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 smtClean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586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Dolutegravir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Pediatric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(DTG P)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72221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Efavirenz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(EFV),      comb con EFV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 comb.)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8147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Elvitegravir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928563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Emtricitabina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(FTC),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comb con FTC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(se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desconoce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39666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Etravirina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desconocida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5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9749" y="2486024"/>
            <a:ext cx="6562725" cy="3895725"/>
          </a:xfrm>
        </p:spPr>
        <p:txBody>
          <a:bodyPr anchor="t"/>
          <a:lstStyle/>
          <a:p>
            <a:pPr algn="l"/>
            <a:r>
              <a:rPr lang="fr-CH" sz="2800" dirty="0"/>
              <a:t/>
            </a:r>
            <a:br>
              <a:rPr lang="fr-CH" sz="2800" dirty="0"/>
            </a:br>
            <a:r>
              <a:rPr lang="fr-CH" sz="2800" dirty="0" smtClean="0"/>
              <a:t>1. MPP Y DESAFIOS de los nuevos ARV</a:t>
            </a:r>
            <a:br>
              <a:rPr lang="fr-CH" sz="2800" dirty="0" smtClean="0"/>
            </a:br>
            <a:endParaRPr lang="fr-CH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9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96125"/>
              </p:ext>
            </p:extLst>
          </p:nvPr>
        </p:nvGraphicFramePr>
        <p:xfrm>
          <a:off x="-13368" y="-13368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847"/>
                <a:gridCol w="1490847"/>
                <a:gridCol w="1490847"/>
                <a:gridCol w="1490847"/>
                <a:gridCol w="1490847"/>
                <a:gridCol w="1689767"/>
              </a:tblGrid>
              <a:tr h="5575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Nombre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compuesto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Colombia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Peru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Venezuela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Bolivia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Ecuador 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47524">
                <a:tc>
                  <a:txBody>
                    <a:bodyPr/>
                    <a:lstStyle/>
                    <a:p>
                      <a:r>
                        <a:rPr lang="en-US" sz="12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(IDV)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115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Lamivudine (3TC)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Concedida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formulacion</a:t>
                      </a:r>
                      <a:r>
                        <a:rPr lang="en-US" sz="1100" dirty="0" smtClean="0"/>
                        <a:t> liquid)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baseline="0" dirty="0" smtClean="0"/>
                        <a:t> comb.)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54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Lopinavir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(LPV)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y LPV/r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b="1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aseline="0" dirty="0" smtClean="0"/>
                        <a:t>-LPV/r)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Adultos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1100" b="1" dirty="0" smtClean="0">
                        <a:solidFill>
                          <a:srgbClr val="FFFF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-LPV/r)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916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Maraviroc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(MVC)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, en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apelacion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926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Nevirapina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(NVP)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dirty="0" err="1" smtClean="0"/>
                        <a:t>formulacion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Denegada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827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Raltegravir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(RAL)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Concedida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2564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Rilpivirina</a:t>
                      </a: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Solicitada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64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Ritonavir (RTV)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 </a:t>
                      </a:r>
                      <a:r>
                        <a:rPr lang="en-US" sz="1100" b="1" dirty="0" err="1" smtClean="0"/>
                        <a:t>Pediatrico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Otorgada</a:t>
                      </a:r>
                      <a:endParaRPr lang="en-US" sz="11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37827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Saquinavir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(SQV)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Expired (Granted)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Expirada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="1" dirty="0" err="1" smtClean="0"/>
                        <a:t>Otorgada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63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TAF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Desconocida</a:t>
                      </a: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Desconocida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</a:tr>
              <a:tr h="49195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Combinacion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TDF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(</a:t>
                      </a:r>
                      <a:r>
                        <a:rPr lang="en-US" sz="1100" dirty="0" err="1" smtClean="0"/>
                        <a:t>Solicitada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6887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AZT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en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combinacion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con 3TC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No/ (</a:t>
                      </a:r>
                      <a:r>
                        <a:rPr lang="en-US" sz="1100" dirty="0" err="1" smtClean="0"/>
                        <a:t>desconocida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MPP</a:t>
                      </a:r>
                      <a:r>
                        <a:rPr lang="en-US" sz="1100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b="1" dirty="0" smtClean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3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2463" y="62268"/>
            <a:ext cx="7223587" cy="7144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GB" b="1" dirty="0" smtClean="0">
                <a:cs typeface="Arial" pitchFamily="34" charset="0"/>
              </a:rPr>
              <a:t>GRAN DESAFIO</a:t>
            </a:r>
            <a:r>
              <a:rPr lang="en-GB" sz="2400" b="1" dirty="0" smtClean="0">
                <a:cs typeface="Arial" pitchFamily="34" charset="0"/>
              </a:rPr>
              <a:t>: inclusion DE ALGUNOS PAISES DE INGRESOS MEDIOS ALTOS EN LAS LICENCIAS</a:t>
            </a:r>
            <a:endParaRPr lang="en-GB" sz="2400" b="1" dirty="0">
              <a:cs typeface="Arial" pitchFamily="34" charset="0"/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268462"/>
              </p:ext>
            </p:extLst>
          </p:nvPr>
        </p:nvGraphicFramePr>
        <p:xfrm>
          <a:off x="800100" y="1539844"/>
          <a:ext cx="7543800" cy="455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7638" y="933448"/>
            <a:ext cx="875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6092"/>
                </a:solidFill>
              </a:rPr>
              <a:t>Distribución de personas viviendo con VIH por nivel de ingreso de país, 2000 - 2020 </a:t>
            </a:r>
            <a:endParaRPr lang="es-ES" dirty="0">
              <a:solidFill>
                <a:srgbClr val="3760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39" y="61722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Fuente</a:t>
            </a:r>
            <a:r>
              <a:rPr lang="en-GB" sz="1200" dirty="0" smtClean="0"/>
              <a:t>: ONUSIDA, FMI </a:t>
            </a:r>
            <a:r>
              <a:rPr lang="en-GB" sz="1200" dirty="0" smtClean="0"/>
              <a:t>2012</a:t>
            </a:r>
            <a:endParaRPr lang="en-GB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55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395" y="96763"/>
            <a:ext cx="7262680" cy="633928"/>
          </a:xfrm>
        </p:spPr>
        <p:txBody>
          <a:bodyPr/>
          <a:lstStyle/>
          <a:p>
            <a:pPr algn="r"/>
            <a:r>
              <a:rPr lang="en-US" b="1" dirty="0" smtClean="0">
                <a:latin typeface="Calibri"/>
                <a:cs typeface="Calibri"/>
              </a:rPr>
              <a:t>ALGUNAS </a:t>
            </a:r>
            <a:r>
              <a:rPr lang="en-US" b="1" dirty="0" err="1" smtClean="0">
                <a:latin typeface="Calibri"/>
                <a:cs typeface="Calibri"/>
              </a:rPr>
              <a:t>posibleS</a:t>
            </a:r>
            <a:r>
              <a:rPr lang="en-US" b="1" dirty="0" smtClean="0">
                <a:latin typeface="Calibri"/>
                <a:cs typeface="Calibri"/>
              </a:rPr>
              <a:t> FORMAs PARA ATENDER A ESOS DESAFIOS EN LOS MICs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3" y="1098496"/>
            <a:ext cx="8679027" cy="566274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Segmentación de mercado (publico/privado)</a:t>
            </a:r>
          </a:p>
          <a:p>
            <a:pPr lvl="1"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En muchos países, los programas nacionales hacen las compras para la mayoría de las personas en tratamiento</a:t>
            </a:r>
          </a:p>
          <a:p>
            <a:pPr lvl="1"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Genéricos habilitados para ofertar a los programas nacionales</a:t>
            </a:r>
          </a:p>
          <a:p>
            <a:pPr lvl="1"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Innovadores continúan vendiendo en el mercado privado</a:t>
            </a:r>
          </a:p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Introducir regalías diferenciadas de acuerdo por ejemplo al nivel socio-económico u otras circunstancias del país</a:t>
            </a:r>
          </a:p>
          <a:p>
            <a:pPr lvl="1"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Permite a los países beneficiarse de la competencia de genéricos que es el mejor mecanismo para bajar los precios</a:t>
            </a:r>
          </a:p>
          <a:p>
            <a:pPr lvl="1">
              <a:spcAft>
                <a:spcPts val="1200"/>
              </a:spcAft>
            </a:pPr>
            <a:r>
              <a:rPr lang="es-ES" sz="2000" dirty="0" smtClean="0">
                <a:solidFill>
                  <a:srgbClr val="000090"/>
                </a:solidFill>
              </a:rPr>
              <a:t>Regalías podrían tomar en cuenta diferentes variables: PNB per cápita, inequidad, carga de la enfermedad, otros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7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397" y="110234"/>
            <a:ext cx="7262680" cy="572076"/>
          </a:xfrm>
        </p:spPr>
        <p:txBody>
          <a:bodyPr/>
          <a:lstStyle/>
          <a:p>
            <a:pPr algn="r"/>
            <a:r>
              <a:rPr lang="es-ES_tradnl" b="1" dirty="0" smtClean="0">
                <a:latin typeface="Calibri"/>
                <a:cs typeface="Calibri"/>
              </a:rPr>
              <a:t>Mecanismos para PROMOVER</a:t>
            </a:r>
            <a:endParaRPr lang="es-ES_tradnl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 sz="2000" b="1" dirty="0">
                <a:solidFill>
                  <a:srgbClr val="0E079E"/>
                </a:solidFill>
              </a:rPr>
              <a:t>ONUSIDA-OMS-PNUD</a:t>
            </a:r>
            <a:r>
              <a:rPr lang="es-ES_tradnl" sz="2000" dirty="0">
                <a:solidFill>
                  <a:srgbClr val="0E079E"/>
                </a:solidFill>
              </a:rPr>
              <a:t>: que explica la aplicación de las </a:t>
            </a:r>
            <a:r>
              <a:rPr lang="es-ES_tradnl" sz="2000" b="1" dirty="0">
                <a:solidFill>
                  <a:srgbClr val="0E079E"/>
                </a:solidFill>
              </a:rPr>
              <a:t>flexibilidades para salud publica del Acuerdo ADPIC:</a:t>
            </a:r>
            <a:endParaRPr lang="es-ES_tradnl" sz="2000" dirty="0">
              <a:solidFill>
                <a:srgbClr val="0E079E"/>
              </a:solidFill>
            </a:endParaRPr>
          </a:p>
          <a:p>
            <a:pPr marL="914400" lvl="2" indent="0">
              <a:buNone/>
            </a:pPr>
            <a:r>
              <a:rPr lang="fr-FR" sz="2000" dirty="0">
                <a:solidFill>
                  <a:srgbClr val="0E079E"/>
                </a:solidFill>
                <a:hlinkClick r:id="rId2"/>
              </a:rPr>
              <a:t>http://www.unaids.org/en/media/unaids/contentassets/documents/unaidspublication/2011/</a:t>
            </a:r>
            <a:r>
              <a:rPr lang="fr-FR" sz="2000" dirty="0" smtClean="0">
                <a:solidFill>
                  <a:srgbClr val="0E079E"/>
                </a:solidFill>
                <a:hlinkClick r:id="rId2"/>
              </a:rPr>
              <a:t>JC2049_PolicyBrief_TRIPS_sp.pd</a:t>
            </a:r>
            <a:endParaRPr lang="fr-FR" sz="2000" dirty="0" smtClean="0">
              <a:solidFill>
                <a:srgbClr val="0E079E"/>
              </a:solidFill>
            </a:endParaRPr>
          </a:p>
          <a:p>
            <a:pPr marL="914400" lvl="2" indent="0">
              <a:buNone/>
            </a:pPr>
            <a:endParaRPr lang="fr-FR" sz="2000" b="1" dirty="0">
              <a:solidFill>
                <a:srgbClr val="0E079E"/>
              </a:solidFill>
            </a:endParaRPr>
          </a:p>
          <a:p>
            <a:pPr lvl="1"/>
            <a:r>
              <a:rPr lang="es-ES_tradnl" sz="2000" b="1" dirty="0">
                <a:solidFill>
                  <a:srgbClr val="0E079E"/>
                </a:solidFill>
              </a:rPr>
              <a:t>Licencias Voluntarias</a:t>
            </a:r>
            <a:r>
              <a:rPr lang="es-ES_tradnl" sz="2000" dirty="0">
                <a:solidFill>
                  <a:srgbClr val="0E079E"/>
                </a:solidFill>
              </a:rPr>
              <a:t>: Pueden traducirse en una mejora en el acceso, pero estas deben incorporar importantes salvaguardas para la salud </a:t>
            </a:r>
            <a:r>
              <a:rPr lang="es-ES_tradnl" sz="2000" dirty="0" smtClean="0">
                <a:solidFill>
                  <a:srgbClr val="0E079E"/>
                </a:solidFill>
              </a:rPr>
              <a:t>pública.</a:t>
            </a:r>
            <a:endParaRPr lang="es-ES_tradnl" sz="2000" dirty="0">
              <a:solidFill>
                <a:srgbClr val="0E079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1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PP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90674" y="1724025"/>
            <a:ext cx="6048375" cy="1114426"/>
          </a:xfrm>
        </p:spPr>
        <p:txBody>
          <a:bodyPr/>
          <a:lstStyle/>
          <a:p>
            <a:r>
              <a:rPr lang="fr-CH" sz="1800" b="1" dirty="0" smtClean="0">
                <a:solidFill>
                  <a:srgbClr val="225590"/>
                </a:solidFill>
              </a:rPr>
              <a:t>Contacto:</a:t>
            </a:r>
          </a:p>
          <a:p>
            <a:r>
              <a:rPr lang="fr-CH" sz="1800" b="1" dirty="0" smtClean="0">
                <a:solidFill>
                  <a:srgbClr val="225590"/>
                </a:solidFill>
              </a:rPr>
              <a:t>Erika Duenas</a:t>
            </a:r>
            <a:r>
              <a:rPr lang="fr-CH" sz="1800" dirty="0" smtClean="0">
                <a:solidFill>
                  <a:srgbClr val="225590"/>
                </a:solidFill>
              </a:rPr>
              <a:t/>
            </a:r>
            <a:br>
              <a:rPr lang="fr-CH" sz="1800" dirty="0" smtClean="0">
                <a:solidFill>
                  <a:srgbClr val="225590"/>
                </a:solidFill>
              </a:rPr>
            </a:br>
            <a:r>
              <a:rPr lang="fr-CH" sz="1800" b="1" dirty="0" smtClean="0">
                <a:solidFill>
                  <a:srgbClr val="225590"/>
                </a:solidFill>
              </a:rPr>
              <a:t>eduenas@medicinespatentpool.org</a:t>
            </a:r>
            <a:r>
              <a:rPr lang="fr-CH" sz="1800" dirty="0" smtClean="0">
                <a:solidFill>
                  <a:srgbClr val="225590"/>
                </a:solidFill>
              </a:rPr>
              <a:t/>
            </a:r>
            <a:br>
              <a:rPr lang="fr-CH" sz="1800" dirty="0" smtClean="0">
                <a:solidFill>
                  <a:srgbClr val="225590"/>
                </a:solidFill>
              </a:rPr>
            </a:br>
            <a:endParaRPr lang="fr-CH" sz="1800" dirty="0">
              <a:solidFill>
                <a:srgbClr val="225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831" y="1181566"/>
            <a:ext cx="245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5C1C0"/>
                </a:solidFill>
                <a:latin typeface="Verdana"/>
                <a:cs typeface="Verdana"/>
              </a:rPr>
              <a:t>TITULARES DE PATENTES</a:t>
            </a:r>
            <a:endParaRPr lang="en-US" sz="1200" b="1" kern="1200" dirty="0" smtClean="0">
              <a:solidFill>
                <a:srgbClr val="75C1C0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048" y="270915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err="1" smtClean="0">
                <a:solidFill>
                  <a:srgbClr val="75C1C0"/>
                </a:solidFill>
                <a:latin typeface="Verdana"/>
                <a:cs typeface="Verdana"/>
              </a:rPr>
              <a:t>Licencias</a:t>
            </a:r>
            <a:endParaRPr lang="en-US" sz="1200" kern="1200" dirty="0" smtClean="0">
              <a:solidFill>
                <a:srgbClr val="75C1C0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nt sea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2" y="1783715"/>
            <a:ext cx="619185" cy="2404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6826" y="1830881"/>
            <a:ext cx="0" cy="2404872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85489" y="1830881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85489" y="4221442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6826" y="3065188"/>
            <a:ext cx="792029" cy="0"/>
          </a:xfrm>
          <a:prstGeom prst="straightConnector1">
            <a:avLst/>
          </a:prstGeom>
          <a:ln>
            <a:solidFill>
              <a:srgbClr val="75C1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PPF-LOGO hopeully rgb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04" y="2497838"/>
            <a:ext cx="2114012" cy="11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3744967"/>
            <a:ext cx="7747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2766245"/>
            <a:ext cx="774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1830881"/>
            <a:ext cx="774700" cy="571500"/>
          </a:xfrm>
          <a:prstGeom prst="rect">
            <a:avLst/>
          </a:prstGeom>
        </p:spPr>
      </p:pic>
      <p:pic>
        <p:nvPicPr>
          <p:cNvPr id="14" name="Picture 13" descr="pill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93" y="1830881"/>
            <a:ext cx="480974" cy="2404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5533" y="2524486"/>
            <a:ext cx="8771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34ADD9"/>
                </a:solidFill>
                <a:latin typeface="Verdana"/>
                <a:cs typeface="Verdana"/>
              </a:rPr>
              <a:t>Sub-</a:t>
            </a:r>
          </a:p>
          <a:p>
            <a:r>
              <a:rPr lang="en-US" sz="1200" kern="1200" dirty="0" err="1" smtClean="0">
                <a:solidFill>
                  <a:srgbClr val="34ADD9"/>
                </a:solidFill>
                <a:latin typeface="Verdana"/>
                <a:cs typeface="Verdana"/>
              </a:rPr>
              <a:t>Licencias</a:t>
            </a:r>
            <a:endParaRPr lang="en-US" sz="1200" kern="1200" dirty="0" smtClean="0">
              <a:solidFill>
                <a:srgbClr val="34ADD9"/>
              </a:solidFill>
              <a:latin typeface="Verdana"/>
              <a:cs typeface="Verdan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8069" y="3056588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8069" y="2709152"/>
            <a:ext cx="93652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err="1" smtClean="0">
                <a:solidFill>
                  <a:srgbClr val="000090"/>
                </a:solidFill>
                <a:latin typeface="Verdana"/>
                <a:cs typeface="Verdana"/>
              </a:rPr>
              <a:t>Medicinas</a:t>
            </a:r>
            <a:endParaRPr lang="en-US" sz="1200" kern="1200" dirty="0" smtClean="0">
              <a:solidFill>
                <a:srgbClr val="000090"/>
              </a:solidFill>
              <a:latin typeface="Verdana"/>
              <a:cs typeface="Verdan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78069" y="2137224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8069" y="4016176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7407" y="1822735"/>
            <a:ext cx="0" cy="2404872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46070" y="1822735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6070" y="4213296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7407" y="3057042"/>
            <a:ext cx="792029" cy="0"/>
          </a:xfrm>
          <a:prstGeom prst="straightConnector1">
            <a:avLst/>
          </a:prstGeom>
          <a:ln>
            <a:solidFill>
              <a:srgbClr val="34AD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8069" y="1862752"/>
            <a:ext cx="0" cy="240487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26732" y="1862752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26732" y="4253313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46070" y="1181566"/>
            <a:ext cx="184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4ADD9"/>
                </a:solidFill>
                <a:latin typeface="Verdana"/>
                <a:cs typeface="Verdana"/>
              </a:rPr>
              <a:t>FABRICANTES GENERICOS</a:t>
            </a:r>
            <a:endParaRPr lang="en-US" sz="1200" b="1" kern="1200" dirty="0" smtClean="0">
              <a:solidFill>
                <a:srgbClr val="34ADD9"/>
              </a:solidFill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28" y="1184550"/>
            <a:ext cx="164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000090"/>
                </a:solidFill>
                <a:latin typeface="Verdana"/>
                <a:cs typeface="Verdana"/>
              </a:rPr>
              <a:t>PERSONAS QUE VIVEN CON EL VIH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071231" y="2283467"/>
            <a:ext cx="444500" cy="49968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93630" y="4559649"/>
            <a:ext cx="847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kern="1200" dirty="0" smtClean="0">
                <a:solidFill>
                  <a:srgbClr val="34ADD9"/>
                </a:solidFill>
                <a:latin typeface="Arial" pitchFamily="34" charset="0"/>
                <a:cs typeface="Arial" pitchFamily="34" charset="0"/>
              </a:rPr>
              <a:t>REGALIAS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488" y="5662083"/>
            <a:ext cx="433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+mn-lt"/>
              </a:rPr>
              <a:t>Establecido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en el 2010 con el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apoyo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de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0" name="Content Placeholder 3" descr="UNITAID logo high res.pd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" t="4" r="-983" b="-5215"/>
          <a:stretch/>
        </p:blipFill>
        <p:spPr bwMode="auto">
          <a:xfrm>
            <a:off x="5889756" y="5568950"/>
            <a:ext cx="1384022" cy="6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1358900" y="217880"/>
            <a:ext cx="7874000" cy="572076"/>
          </a:xfrm>
          <a:prstGeom prst="rect">
            <a:avLst/>
          </a:prstGeo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 cap="all" baseline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MPP: </a:t>
            </a:r>
            <a:r>
              <a:rPr lang="en-US" dirty="0" err="1" smtClean="0">
                <a:latin typeface="Calibri"/>
                <a:cs typeface="Calibri"/>
              </a:rPr>
              <a:t>PromoVER</a:t>
            </a:r>
            <a:r>
              <a:rPr lang="en-US" dirty="0" smtClean="0">
                <a:latin typeface="Calibri"/>
                <a:cs typeface="Calibri"/>
              </a:rPr>
              <a:t> SALUD PUBLICA, ACCESO e </a:t>
            </a:r>
            <a:r>
              <a:rPr lang="en-US" dirty="0" err="1" smtClean="0">
                <a:latin typeface="Calibri"/>
                <a:cs typeface="Calibri"/>
              </a:rPr>
              <a:t>innovacion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6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74" y="116280"/>
            <a:ext cx="8582526" cy="572076"/>
          </a:xfrm>
        </p:spPr>
        <p:txBody>
          <a:bodyPr/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desafios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9" y="952501"/>
            <a:ext cx="8043701" cy="26797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solidFill>
                  <a:srgbClr val="0E079E"/>
                </a:solidFill>
                <a:cs typeface="Verdana"/>
              </a:rPr>
              <a:t>Acelerar la disponibilidad de nuevos </a:t>
            </a:r>
            <a:r>
              <a:rPr lang="es-ES" sz="2000" dirty="0" err="1" smtClean="0">
                <a:solidFill>
                  <a:srgbClr val="0E079E"/>
                </a:solidFill>
                <a:cs typeface="Verdana"/>
              </a:rPr>
              <a:t>ARVs</a:t>
            </a:r>
            <a:r>
              <a:rPr lang="es-ES" sz="2000" dirty="0" smtClean="0">
                <a:solidFill>
                  <a:srgbClr val="0E079E"/>
                </a:solidFill>
                <a:cs typeface="Verdana"/>
              </a:rPr>
              <a:t> en los países en desarrollo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solidFill>
                  <a:srgbClr val="0E079E"/>
                </a:solidFill>
                <a:cs typeface="Verdana"/>
              </a:rPr>
              <a:t>Buscar que los nuevos </a:t>
            </a:r>
            <a:r>
              <a:rPr lang="es-ES" sz="2000" dirty="0" err="1" smtClean="0">
                <a:solidFill>
                  <a:srgbClr val="0E079E"/>
                </a:solidFill>
                <a:cs typeface="Verdana"/>
              </a:rPr>
              <a:t>ARVs</a:t>
            </a:r>
            <a:r>
              <a:rPr lang="es-ES" sz="2000" dirty="0" smtClean="0">
                <a:solidFill>
                  <a:srgbClr val="0E079E"/>
                </a:solidFill>
                <a:cs typeface="Verdana"/>
              </a:rPr>
              <a:t> estén disponibles en las formulaciones mas adecuadas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solidFill>
                  <a:srgbClr val="0E079E"/>
                </a:solidFill>
                <a:cs typeface="Verdana"/>
              </a:rPr>
              <a:t>Promover amplia competencia en el mercado para disminuir los precios de los nuevos tratamientos</a:t>
            </a:r>
            <a:endParaRPr lang="es-ES" dirty="0" smtClean="0">
              <a:solidFill>
                <a:srgbClr val="0E07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303" y="4896106"/>
            <a:ext cx="12811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Verdana"/>
                <a:cs typeface="Verdana"/>
              </a:rPr>
              <a:t>9.7 </a:t>
            </a:r>
            <a:r>
              <a:rPr lang="en-US" sz="1200" b="1" dirty="0" smtClean="0">
                <a:solidFill>
                  <a:srgbClr val="FFFFFF"/>
                </a:solidFill>
                <a:latin typeface="Verdana"/>
                <a:cs typeface="Verdana"/>
              </a:rPr>
              <a:t>million have access to treatment</a:t>
            </a:r>
            <a:endParaRPr lang="en-US" sz="12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99" y="3565367"/>
            <a:ext cx="5689601" cy="3105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" b="1" dirty="0" smtClean="0">
                <a:solidFill>
                  <a:srgbClr val="1F497D"/>
                </a:solidFill>
              </a:rPr>
              <a:t>4 nuevos </a:t>
            </a:r>
            <a:r>
              <a:rPr lang="es-ES" b="1" dirty="0" err="1" smtClean="0">
                <a:solidFill>
                  <a:srgbClr val="1F497D"/>
                </a:solidFill>
              </a:rPr>
              <a:t>ARVs</a:t>
            </a:r>
            <a:r>
              <a:rPr lang="es-ES" b="1" dirty="0" smtClean="0">
                <a:solidFill>
                  <a:srgbClr val="1F497D"/>
                </a:solidFill>
              </a:rPr>
              <a:t> </a:t>
            </a:r>
            <a:r>
              <a:rPr lang="es-ES" dirty="0" smtClean="0">
                <a:solidFill>
                  <a:srgbClr val="1F497D"/>
                </a:solidFill>
              </a:rPr>
              <a:t>aprobados desde 2011</a:t>
            </a:r>
          </a:p>
          <a:p>
            <a:pPr marL="171450" indent="-171450">
              <a:buFont typeface="Arial"/>
              <a:buChar char="•"/>
            </a:pPr>
            <a:endParaRPr lang="es-ES" sz="800" b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olidFill>
                  <a:srgbClr val="1F497D"/>
                </a:solidFill>
              </a:rPr>
              <a:t>2 nuevas tabletas únicas de tratamiento </a:t>
            </a:r>
            <a:r>
              <a:rPr lang="es-ES" dirty="0" smtClean="0">
                <a:solidFill>
                  <a:srgbClr val="1F497D"/>
                </a:solidFill>
              </a:rPr>
              <a:t>desde 2011 y mas en desarrollo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s-ES" sz="800" dirty="0" smtClean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</a:rPr>
              <a:t>Hay nuevos medicamentos con </a:t>
            </a:r>
            <a:r>
              <a:rPr lang="es-ES" b="1" dirty="0" smtClean="0">
                <a:solidFill>
                  <a:srgbClr val="1F497D"/>
                </a:solidFill>
              </a:rPr>
              <a:t>menos efectos secundarios </a:t>
            </a:r>
            <a:r>
              <a:rPr lang="es-ES" dirty="0" smtClean="0">
                <a:solidFill>
                  <a:srgbClr val="1F497D"/>
                </a:solidFill>
              </a:rPr>
              <a:t>y que podrían ser mas </a:t>
            </a:r>
            <a:r>
              <a:rPr lang="es-ES" b="1" dirty="0" smtClean="0">
                <a:solidFill>
                  <a:srgbClr val="1F497D"/>
                </a:solidFill>
              </a:rPr>
              <a:t>baratos</a:t>
            </a:r>
            <a:r>
              <a:rPr lang="es-ES" dirty="0" smtClean="0">
                <a:solidFill>
                  <a:srgbClr val="1F497D"/>
                </a:solidFill>
              </a:rPr>
              <a:t> que los actuales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s-ES" sz="800" dirty="0" smtClean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 smtClean="0">
                <a:solidFill>
                  <a:srgbClr val="1F497D"/>
                </a:solidFill>
              </a:rPr>
              <a:t>Formulaciones de larga duración en estudio que podrían mejorar el tratamiento</a:t>
            </a:r>
            <a:endParaRPr lang="es-E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12" y="2616200"/>
            <a:ext cx="436972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20" y="152236"/>
            <a:ext cx="7262680" cy="572076"/>
          </a:xfrm>
        </p:spPr>
        <p:txBody>
          <a:bodyPr/>
          <a:lstStyle/>
          <a:p>
            <a:r>
              <a:rPr lang="en-US" dirty="0" smtClean="0"/>
              <a:t>ACELERAR LA DISPONIBILIDAD DE NUEVOS ARV EN LOS PAISES EN DESARROLLO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5246" y="3144394"/>
            <a:ext cx="294318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Aprobación FDA/EMA</a:t>
            </a:r>
            <a:endParaRPr lang="es-ES" sz="2400" dirty="0">
              <a:latin typeface="Calibri"/>
              <a:cs typeface="Calibri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27748"/>
              </p:ext>
            </p:extLst>
          </p:nvPr>
        </p:nvGraphicFramePr>
        <p:xfrm>
          <a:off x="261740" y="4147814"/>
          <a:ext cx="885594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891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203914" y="3867660"/>
            <a:ext cx="8621588" cy="317500"/>
            <a:chOff x="173972" y="4082376"/>
            <a:chExt cx="8621588" cy="31750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73972" y="4241126"/>
              <a:ext cx="8621588" cy="0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64472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160059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55646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751233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46820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342407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137994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933581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524755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729168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320341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714953" y="2218258"/>
            <a:ext cx="769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E079E"/>
                </a:solidFill>
                <a:latin typeface="Calibri"/>
                <a:cs typeface="Calibri"/>
              </a:rPr>
              <a:t>Tiempo desde la aprobación del innovador hasta la disponibilidad del genérico:</a:t>
            </a:r>
            <a:endParaRPr lang="es-ES" sz="2400" b="1" dirty="0">
              <a:solidFill>
                <a:srgbClr val="0E079E"/>
              </a:solidFill>
              <a:latin typeface="Calibri"/>
              <a:cs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76620" y="3156902"/>
            <a:ext cx="371548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Aprobaciones de genéricos</a:t>
            </a:r>
            <a:endParaRPr lang="es-ES" sz="2400" dirty="0"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65562" y="4178543"/>
            <a:ext cx="67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 smtClean="0">
                <a:latin typeface="Calibri"/>
                <a:cs typeface="Calibri"/>
              </a:rPr>
              <a:t>años</a:t>
            </a:r>
            <a:endParaRPr lang="es-ES_tradnl" sz="1600" i="1" dirty="0">
              <a:latin typeface="Calibri"/>
              <a:cs typeface="Calibri"/>
            </a:endParaRPr>
          </a:p>
        </p:txBody>
      </p:sp>
      <p:sp>
        <p:nvSpPr>
          <p:cNvPr id="122" name="5-Point Star 121"/>
          <p:cNvSpPr/>
          <p:nvPr/>
        </p:nvSpPr>
        <p:spPr>
          <a:xfrm>
            <a:off x="4199137" y="3878208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191524" y="3872934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Elbow Connector 136"/>
          <p:cNvCxnSpPr>
            <a:stCxn id="32" idx="2"/>
            <a:endCxn id="125" idx="0"/>
          </p:cNvCxnSpPr>
          <p:nvPr/>
        </p:nvCxnSpPr>
        <p:spPr>
          <a:xfrm rot="5400000">
            <a:off x="938384" y="3074480"/>
            <a:ext cx="266875" cy="1330033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952656" y="3867660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8135003" y="3842465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5747331" y="3879479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6543830" y="3867660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7339417" y="3866584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6656" y="944275"/>
            <a:ext cx="871494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0090"/>
                </a:solidFill>
                <a:latin typeface="Calibri"/>
                <a:cs typeface="Calibri"/>
              </a:rPr>
              <a:t>Tiempo desde la aprobación de una nueva molécula ARV por la FDA/EMA hasta la disponibilidad de genéricos de calidad para los países en desarrollo (generalmente entre </a:t>
            </a:r>
            <a:r>
              <a:rPr lang="es-ES" sz="2000" b="1" dirty="0" smtClean="0">
                <a:solidFill>
                  <a:srgbClr val="000090"/>
                </a:solidFill>
                <a:latin typeface="Calibri"/>
                <a:cs typeface="Calibri"/>
              </a:rPr>
              <a:t>5 a 10 años</a:t>
            </a:r>
            <a:endParaRPr lang="es-E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16339" y="4752992"/>
            <a:ext cx="499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E079E"/>
                </a:solidFill>
                <a:latin typeface="Calibri"/>
                <a:cs typeface="Calibri"/>
              </a:rPr>
              <a:t>Podria</a:t>
            </a:r>
            <a:r>
              <a:rPr lang="en-US" sz="2400" b="1" dirty="0" smtClean="0">
                <a:solidFill>
                  <a:srgbClr val="0E079E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0E079E"/>
                </a:solidFill>
                <a:latin typeface="Calibri"/>
                <a:cs typeface="Calibri"/>
              </a:rPr>
              <a:t>ser</a:t>
            </a:r>
            <a:r>
              <a:rPr lang="en-US" sz="2400" b="1" dirty="0" smtClean="0">
                <a:solidFill>
                  <a:srgbClr val="0E079E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0E079E"/>
                </a:solidFill>
                <a:latin typeface="Calibri"/>
                <a:cs typeface="Calibri"/>
              </a:rPr>
              <a:t>este</a:t>
            </a:r>
            <a:r>
              <a:rPr lang="en-US" sz="2400" b="1" dirty="0" smtClean="0">
                <a:solidFill>
                  <a:srgbClr val="0E079E"/>
                </a:solidFill>
                <a:latin typeface="Calibri"/>
                <a:cs typeface="Calibri"/>
              </a:rPr>
              <a:t> el </a:t>
            </a:r>
            <a:r>
              <a:rPr lang="en-US" sz="2400" b="1" dirty="0" err="1" smtClean="0">
                <a:solidFill>
                  <a:srgbClr val="0E079E"/>
                </a:solidFill>
                <a:latin typeface="Calibri"/>
                <a:cs typeface="Calibri"/>
              </a:rPr>
              <a:t>tiempo</a:t>
            </a:r>
            <a:r>
              <a:rPr lang="en-US" sz="2400" b="1" dirty="0" smtClean="0">
                <a:solidFill>
                  <a:srgbClr val="0E079E"/>
                </a:solidFill>
                <a:latin typeface="Calibri"/>
                <a:cs typeface="Calibri"/>
              </a:rPr>
              <a:t>?</a:t>
            </a:r>
            <a:endParaRPr lang="en-US" sz="2400" b="1" dirty="0">
              <a:solidFill>
                <a:srgbClr val="0E079E"/>
              </a:solidFill>
              <a:latin typeface="Calibri"/>
              <a:cs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14300" y="5399020"/>
            <a:ext cx="299053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Aprobación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FDA/EMA</a:t>
            </a:r>
            <a:endParaRPr lang="en-US" sz="2400" dirty="0">
              <a:latin typeface="Calibri"/>
              <a:cs typeface="Calibri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77425"/>
              </p:ext>
            </p:extLst>
          </p:nvPr>
        </p:nvGraphicFramePr>
        <p:xfrm>
          <a:off x="214777" y="6475892"/>
          <a:ext cx="885594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891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177566" y="6186728"/>
            <a:ext cx="8621588" cy="317500"/>
            <a:chOff x="153357" y="5956675"/>
            <a:chExt cx="8621588" cy="317500"/>
          </a:xfrm>
        </p:grpSpPr>
        <p:cxnSp>
          <p:nvCxnSpPr>
            <p:cNvPr id="118" name="Straight Arrow Connector 117"/>
            <p:cNvCxnSpPr/>
            <p:nvPr/>
          </p:nvCxnSpPr>
          <p:spPr>
            <a:xfrm>
              <a:off x="153357" y="6115425"/>
              <a:ext cx="8621588" cy="0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343857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139444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935031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2730618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526205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4321792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117379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912966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7504140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6708553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8299726" y="5956675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3208426" y="5399020"/>
            <a:ext cx="296946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Aprobación genéricos</a:t>
            </a:r>
            <a:endParaRPr lang="es-ES" sz="2400" dirty="0">
              <a:latin typeface="Calibri"/>
              <a:cs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638800" y="6506642"/>
            <a:ext cx="575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latin typeface="Calibri"/>
                <a:cs typeface="Calibri"/>
              </a:rPr>
              <a:t>años</a:t>
            </a:r>
          </a:p>
        </p:txBody>
      </p:sp>
      <p:sp>
        <p:nvSpPr>
          <p:cNvPr id="144" name="5-Point Star 143"/>
          <p:cNvSpPr/>
          <p:nvPr/>
        </p:nvSpPr>
        <p:spPr>
          <a:xfrm>
            <a:off x="2130134" y="6192002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5-Point Star 144"/>
          <p:cNvSpPr/>
          <p:nvPr/>
        </p:nvSpPr>
        <p:spPr>
          <a:xfrm>
            <a:off x="165176" y="6192002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Elbow Connector 145"/>
          <p:cNvCxnSpPr>
            <a:stCxn id="115" idx="2"/>
            <a:endCxn id="145" idx="0"/>
          </p:cNvCxnSpPr>
          <p:nvPr/>
        </p:nvCxnSpPr>
        <p:spPr>
          <a:xfrm rot="5400000">
            <a:off x="829355" y="5411786"/>
            <a:ext cx="331317" cy="122911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5-Point Star 146"/>
          <p:cNvSpPr/>
          <p:nvPr/>
        </p:nvSpPr>
        <p:spPr>
          <a:xfrm>
            <a:off x="2545830" y="6174012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5-Point Star 147"/>
          <p:cNvSpPr/>
          <p:nvPr/>
        </p:nvSpPr>
        <p:spPr>
          <a:xfrm>
            <a:off x="2915062" y="6171512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5-Point Star 148"/>
          <p:cNvSpPr/>
          <p:nvPr/>
        </p:nvSpPr>
        <p:spPr>
          <a:xfrm>
            <a:off x="3311664" y="6155589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Elbow Connector 149"/>
          <p:cNvCxnSpPr/>
          <p:nvPr/>
        </p:nvCxnSpPr>
        <p:spPr>
          <a:xfrm rot="5400000">
            <a:off x="3384755" y="5463436"/>
            <a:ext cx="331317" cy="1119749"/>
          </a:xfrm>
          <a:prstGeom prst="bentConnector3">
            <a:avLst/>
          </a:prstGeom>
          <a:ln w="190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B601B3-14B1-8D4E-9004-6B8DEA03CE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99540"/>
              </p:ext>
            </p:extLst>
          </p:nvPr>
        </p:nvGraphicFramePr>
        <p:xfrm>
          <a:off x="452439" y="1068389"/>
          <a:ext cx="8081959" cy="5456579"/>
        </p:xfrm>
        <a:graphic>
          <a:graphicData uri="http://schemas.openxmlformats.org/drawingml/2006/table">
            <a:tbl>
              <a:tblPr/>
              <a:tblGrid>
                <a:gridCol w="193822"/>
                <a:gridCol w="168282"/>
                <a:gridCol w="168282"/>
                <a:gridCol w="168282"/>
                <a:gridCol w="210350"/>
                <a:gridCol w="168282"/>
                <a:gridCol w="168282"/>
                <a:gridCol w="168282"/>
                <a:gridCol w="166778"/>
                <a:gridCol w="178796"/>
                <a:gridCol w="178797"/>
                <a:gridCol w="180300"/>
                <a:gridCol w="181802"/>
                <a:gridCol w="180300"/>
                <a:gridCol w="178797"/>
                <a:gridCol w="178796"/>
                <a:gridCol w="180300"/>
                <a:gridCol w="180300"/>
                <a:gridCol w="180300"/>
                <a:gridCol w="178797"/>
                <a:gridCol w="178796"/>
                <a:gridCol w="180300"/>
                <a:gridCol w="181803"/>
                <a:gridCol w="180300"/>
                <a:gridCol w="178796"/>
                <a:gridCol w="172788"/>
                <a:gridCol w="172787"/>
                <a:gridCol w="174291"/>
                <a:gridCol w="172788"/>
                <a:gridCol w="201335"/>
                <a:gridCol w="172787"/>
                <a:gridCol w="172788"/>
                <a:gridCol w="174291"/>
                <a:gridCol w="172787"/>
                <a:gridCol w="222372"/>
                <a:gridCol w="172788"/>
                <a:gridCol w="174291"/>
                <a:gridCol w="172787"/>
                <a:gridCol w="172788"/>
                <a:gridCol w="211852"/>
                <a:gridCol w="172788"/>
                <a:gridCol w="174291"/>
                <a:gridCol w="172787"/>
                <a:gridCol w="172788"/>
                <a:gridCol w="217863"/>
              </a:tblGrid>
              <a:tr h="16302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1985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2030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9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ADPIC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Transicion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para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paises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en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desarrollo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  <a:tr h="2064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ADPIC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transicion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para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paises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menos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adelantados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Zidovudine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Didanosine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Stavudine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Saquinavir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Nevirapine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Abacavir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Emtricitabine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Lamivudine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Indinavir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Efavirenz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Darunavir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1985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2030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`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Lopinavir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Atazanavir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Tenofovir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Disproxil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Fumarate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(TDF)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Fosamprenavir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Maraviroc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Etravirine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Tenfovir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Alfenamide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Fumarate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(TAF)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Rilpivirine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Raltegravir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Elvitegravir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Ritonavir heat-stable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Dolutegravir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Cobicistat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2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1985</a:t>
                      </a:r>
                    </a:p>
                  </a:txBody>
                  <a:tcPr marL="4086" marR="4086" marT="408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1995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2005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2025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2030</a:t>
                      </a:r>
                    </a:p>
                  </a:txBody>
                  <a:tcPr marL="4086" marR="4086" marT="408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* Las patentes secundarias de algunos de estos productos pueden extender aun mas la duración</a:t>
            </a:r>
            <a:r>
              <a:rPr lang="es-ES" sz="1400" dirty="0" smtClean="0">
                <a:solidFill>
                  <a:srgbClr val="000090"/>
                </a:solidFill>
              </a:rPr>
              <a:t> de la patente</a:t>
            </a:r>
            <a:endParaRPr lang="es-ES" sz="1200" dirty="0">
              <a:solidFill>
                <a:srgbClr val="00009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57412" y="154896"/>
            <a:ext cx="7262680" cy="572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00009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LAS PATENTES RETRASAN AUN MAS EL INGRESO EN EL MERCADO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B601B3-14B1-8D4E-9004-6B8DEA03CE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150340"/>
            <a:ext cx="7302500" cy="572076"/>
          </a:xfrm>
        </p:spPr>
        <p:txBody>
          <a:bodyPr/>
          <a:lstStyle/>
          <a:p>
            <a:r>
              <a:rPr lang="en-US" dirty="0" smtClean="0"/>
              <a:t>INCRMENTAR</a:t>
            </a:r>
            <a:r>
              <a:rPr lang="en-US" sz="2400" dirty="0" smtClean="0"/>
              <a:t> LA DISPONIBILIDAD DE NUEVOS ARV A TRAVES DE LAS LV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11920"/>
              </p:ext>
            </p:extLst>
          </p:nvPr>
        </p:nvGraphicFramePr>
        <p:xfrm>
          <a:off x="309745" y="2229275"/>
          <a:ext cx="8466411" cy="430434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1478"/>
                <a:gridCol w="2186191"/>
                <a:gridCol w="1220618"/>
                <a:gridCol w="1448228"/>
                <a:gridCol w="1869896"/>
              </a:tblGrid>
              <a:tr h="1107968"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FFFFFF"/>
                          </a:solidFill>
                        </a:rPr>
                        <a:t>Medicamento</a:t>
                      </a:r>
                      <a:endParaRPr lang="es-ES" sz="1400" b="1" noProof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FFFFFF"/>
                          </a:solidFill>
                        </a:rPr>
                        <a:t>Aprobación US (FDA)</a:t>
                      </a:r>
                    </a:p>
                    <a:p>
                      <a:endParaRPr lang="es-ES" sz="1400" b="1" baseline="0" noProof="0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s-ES" sz="1400" b="1" baseline="0" noProof="0" dirty="0" smtClean="0">
                          <a:solidFill>
                            <a:srgbClr val="FFFFFF"/>
                          </a:solidFill>
                        </a:rPr>
                        <a:t>Aprobación en Europa (EMA)</a:t>
                      </a:r>
                    </a:p>
                    <a:p>
                      <a:r>
                        <a:rPr lang="es-ES" sz="1400" b="1" baseline="0" noProof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baseline="0" noProof="0" dirty="0" err="1" smtClean="0">
                          <a:solidFill>
                            <a:srgbClr val="FFFFFF"/>
                          </a:solidFill>
                        </a:rPr>
                        <a:t>Expiracion</a:t>
                      </a:r>
                      <a:r>
                        <a:rPr lang="es-ES" sz="1400" b="1" baseline="0" noProof="0" dirty="0" smtClean="0">
                          <a:solidFill>
                            <a:srgbClr val="FFFFFF"/>
                          </a:solidFill>
                        </a:rPr>
                        <a:t> de la patente principal</a:t>
                      </a:r>
                      <a:endParaRPr lang="es-ES" sz="1400" b="1" noProof="0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FFFFFF"/>
                          </a:solidFill>
                        </a:rPr>
                        <a:t>Fecha</a:t>
                      </a:r>
                      <a:r>
                        <a:rPr lang="es-ES" sz="1400" b="1" baseline="0" noProof="0" smtClean="0">
                          <a:solidFill>
                            <a:srgbClr val="FFFFFF"/>
                          </a:solidFill>
                        </a:rPr>
                        <a:t> de la licencia del MPP</a:t>
                      </a:r>
                      <a:endParaRPr lang="es-ES" sz="1400" b="1" noProof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FFFFFF"/>
                          </a:solidFill>
                        </a:rPr>
                        <a:t>Solicitud proyectada</a:t>
                      </a:r>
                      <a:r>
                        <a:rPr lang="es-ES" sz="1400" b="1" baseline="0" noProof="0" smtClean="0">
                          <a:solidFill>
                            <a:srgbClr val="FFFFFF"/>
                          </a:solidFill>
                        </a:rPr>
                        <a:t> para la aprobacion de los sub-licenciatarios del MPP</a:t>
                      </a:r>
                      <a:r>
                        <a:rPr lang="es-ES" sz="1400" b="1" noProof="0" smtClean="0">
                          <a:solidFill>
                            <a:srgbClr val="FFFFFF"/>
                          </a:solidFill>
                        </a:rPr>
                        <a:t>(estimacion)</a:t>
                      </a:r>
                      <a:endParaRPr lang="es-ES" sz="1400" b="1" noProof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F497D"/>
                    </a:solidFill>
                  </a:tcPr>
                </a:tc>
              </a:tr>
              <a:tr h="880597"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Cobicistat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000000"/>
                          </a:solidFill>
                        </a:rPr>
                        <a:t>Agosto 2012*</a:t>
                      </a:r>
                      <a:r>
                        <a:rPr lang="es-ES" sz="1400" b="1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endParaRPr lang="es-ES" sz="1400" b="1" noProof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b="1" noProof="0" dirty="0" smtClean="0">
                          <a:solidFill>
                            <a:srgbClr val="000000"/>
                          </a:solidFill>
                        </a:rPr>
                        <a:t>Septiembre</a:t>
                      </a:r>
                      <a:r>
                        <a:rPr lang="es-ES" sz="1400" b="1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="1" noProof="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es-ES" sz="1400" b="1" noProof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2027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Julio</a:t>
                      </a:r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 2011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med-2015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024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Elvitegravir </a:t>
                      </a:r>
                    </a:p>
                    <a:p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Agosto</a:t>
                      </a:r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 2012* </a:t>
                      </a:r>
                    </a:p>
                    <a:p>
                      <a:endParaRPr lang="es-ES" sz="1400" b="1" baseline="0" noProof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Noviembre 2013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2023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Julio</a:t>
                      </a:r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 2011</a:t>
                      </a:r>
                      <a:endParaRPr lang="es-ES" sz="1400" b="1" noProof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med-2015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769"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Dolutegravir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Agosto 2013</a:t>
                      </a:r>
                    </a:p>
                    <a:p>
                      <a:endParaRPr lang="es-ES" sz="1400" b="1" noProof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Enero 2014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2026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Abril 2014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769"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Tenofovir Alafenamide Fumarate (TAF)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Aun no aprobado en fase clinica III</a:t>
                      </a:r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2015 ?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noProof="0" smtClean="0">
                          <a:solidFill>
                            <a:srgbClr val="000000"/>
                          </a:solidFill>
                        </a:rPr>
                        <a:t>Muy</a:t>
                      </a:r>
                      <a:r>
                        <a:rPr lang="es-ES" sz="1400" b="1" baseline="0" noProof="0" smtClean="0">
                          <a:solidFill>
                            <a:srgbClr val="000000"/>
                          </a:solidFill>
                        </a:rPr>
                        <a:t> pronto</a:t>
                      </a:r>
                      <a:endParaRPr lang="es-E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000000"/>
                          </a:solidFill>
                        </a:rPr>
                        <a:t>2017/</a:t>
                      </a:r>
                      <a:r>
                        <a:rPr lang="es-ES" sz="1400" b="1" baseline="0" noProof="0" dirty="0" smtClean="0">
                          <a:solidFill>
                            <a:srgbClr val="000000"/>
                          </a:solidFill>
                        </a:rPr>
                        <a:t>2018?</a:t>
                      </a:r>
                      <a:endParaRPr lang="es-E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970" y="676169"/>
            <a:ext cx="8466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ES" dirty="0" smtClean="0">
                <a:solidFill>
                  <a:srgbClr val="000090"/>
                </a:solidFill>
              </a:rPr>
              <a:t>Se puede facilitar la disponibilidad de genéricos licenciando los medicamentos durante la fase final del desarrollo o inmediatamente después de su aprobación</a:t>
            </a:r>
          </a:p>
          <a:p>
            <a:r>
              <a:rPr lang="es-ES" dirty="0" smtClean="0">
                <a:solidFill>
                  <a:srgbClr val="000090"/>
                </a:solidFill>
              </a:rPr>
              <a:t>También es posible administrar las licencias para impulsar el desarrollo y el registro.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3" y="6577368"/>
            <a:ext cx="237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* Como parte del QUAD 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2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00" y="0"/>
            <a:ext cx="6565900" cy="815356"/>
          </a:xfrm>
        </p:spPr>
        <p:txBody>
          <a:bodyPr/>
          <a:lstStyle/>
          <a:p>
            <a:pPr algn="r"/>
            <a:r>
              <a:rPr lang="en-US" b="1" dirty="0" err="1" smtClean="0">
                <a:latin typeface="Calibri"/>
                <a:cs typeface="Calibri"/>
              </a:rPr>
              <a:t>LicenCiamiento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para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facilitar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combinaciones</a:t>
            </a:r>
            <a:r>
              <a:rPr lang="en-US" b="1" dirty="0" smtClean="0">
                <a:latin typeface="Calibri"/>
                <a:cs typeface="Calibri"/>
              </a:rPr>
              <a:t> A </a:t>
            </a:r>
            <a:r>
              <a:rPr lang="en-US" b="1" dirty="0" err="1" smtClean="0">
                <a:latin typeface="Calibri"/>
                <a:cs typeface="Calibri"/>
              </a:rPr>
              <a:t>dosis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fijas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1224" y="1132813"/>
            <a:ext cx="3812576" cy="3077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s-ES" kern="1200" dirty="0" smtClean="0">
                <a:latin typeface="Verdana"/>
                <a:ea typeface="Calibri" pitchFamily="29" charset="0"/>
                <a:cs typeface="Verdana"/>
              </a:rPr>
              <a:t>Las combinaciones a dosis fijas mejoran la adherencia al tratamiento en niños y adultos</a:t>
            </a:r>
            <a:endParaRPr lang="es-ES" dirty="0" smtClean="0">
              <a:latin typeface="Verdana"/>
              <a:ea typeface="Calibri" pitchFamily="29" charset="0"/>
              <a:cs typeface="Verdana"/>
            </a:endParaRPr>
          </a:p>
          <a:p>
            <a:pPr marL="171450" indent="-171450">
              <a:buFont typeface="Arial"/>
              <a:buChar char="•"/>
            </a:pPr>
            <a:endParaRPr lang="es-ES" kern="1200" dirty="0" smtClean="0">
              <a:latin typeface="Verdana"/>
              <a:ea typeface="Calibri" pitchFamily="29" charset="0"/>
              <a:cs typeface="Verdana"/>
            </a:endParaRPr>
          </a:p>
          <a:p>
            <a:pPr marL="171450" indent="-171450">
              <a:buFont typeface="Arial"/>
              <a:buChar char="•"/>
            </a:pPr>
            <a:r>
              <a:rPr lang="es-ES" kern="1200" dirty="0" smtClean="0">
                <a:latin typeface="Verdana"/>
                <a:ea typeface="Calibri" pitchFamily="29" charset="0"/>
                <a:cs typeface="Verdana"/>
              </a:rPr>
              <a:t>Patentes de un compuesto pueden impedir el acceso a todo el tratamiento</a:t>
            </a:r>
            <a:endParaRPr lang="es-ES" dirty="0" smtClean="0">
              <a:latin typeface="Verdana"/>
              <a:ea typeface="Calibri" pitchFamily="29" charset="0"/>
              <a:cs typeface="Verdana"/>
            </a:endParaRPr>
          </a:p>
          <a:p>
            <a:pPr marL="171450" indent="-171450">
              <a:buFont typeface="Arial"/>
              <a:buChar char="•"/>
            </a:pPr>
            <a:endParaRPr lang="es-ES" kern="1200" dirty="0" smtClean="0">
              <a:latin typeface="Verdana"/>
              <a:ea typeface="Calibri" pitchFamily="29" charset="0"/>
              <a:cs typeface="Verdana"/>
            </a:endParaRPr>
          </a:p>
          <a:p>
            <a:pPr marL="171450" indent="-171450">
              <a:buFont typeface="Arial"/>
              <a:buChar char="•"/>
            </a:pPr>
            <a:r>
              <a:rPr lang="es-ES" kern="1200" dirty="0" smtClean="0">
                <a:latin typeface="Verdana"/>
                <a:ea typeface="Calibri" pitchFamily="29" charset="0"/>
                <a:cs typeface="Verdana"/>
              </a:rPr>
              <a:t>Patentes de combinaciones</a:t>
            </a:r>
          </a:p>
          <a:p>
            <a:endParaRPr lang="en-US" sz="1400" kern="1200" dirty="0" err="1" smtClean="0">
              <a:latin typeface="Verdana"/>
              <a:cs typeface="Verdan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28953" y="1012731"/>
            <a:ext cx="4064483" cy="1889275"/>
            <a:chOff x="0" y="1077368"/>
            <a:chExt cx="5410548" cy="2514961"/>
          </a:xfrm>
        </p:grpSpPr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3422693" y="1704582"/>
              <a:ext cx="122327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6000" kern="1200" dirty="0" smtClean="0">
                  <a:solidFill>
                    <a:srgbClr val="FF0000"/>
                  </a:solidFill>
                  <a:sym typeface="Wingdings 2" pitchFamily="29" charset="2"/>
                </a:rPr>
                <a:t></a:t>
              </a:r>
              <a:endParaRPr lang="en-US" sz="60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379463" y="1077368"/>
              <a:ext cx="2345262" cy="40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smtClean="0">
                  <a:solidFill>
                    <a:srgbClr val="000090"/>
                  </a:solidFill>
                  <a:latin typeface="Verdana"/>
                  <a:cs typeface="Verdana"/>
                </a:rPr>
                <a:t>Sin</a:t>
              </a:r>
              <a:r>
                <a:rPr lang="fr-FR" sz="1400" kern="1200" dirty="0" smtClean="0">
                  <a:solidFill>
                    <a:srgbClr val="000090"/>
                  </a:solidFill>
                  <a:latin typeface="Verdana"/>
                  <a:cs typeface="Verdana"/>
                </a:rPr>
                <a:t> patente</a:t>
              </a:r>
              <a:endParaRPr lang="en-US" sz="1400" kern="1200" dirty="0">
                <a:solidFill>
                  <a:srgbClr val="000090"/>
                </a:solidFill>
                <a:latin typeface="Verdana"/>
                <a:cs typeface="Verdana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1379463" y="2081743"/>
              <a:ext cx="2555830" cy="40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kern="12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Patentado</a:t>
              </a:r>
              <a:endParaRPr lang="en-US" sz="1400" kern="12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1379463" y="2884189"/>
              <a:ext cx="2555830" cy="40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kern="12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Patentado</a:t>
              </a:r>
              <a:endParaRPr lang="en-US" sz="1400" kern="12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379463" y="1434872"/>
              <a:ext cx="1918702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9463" y="3240268"/>
              <a:ext cx="1918702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9463" y="2421525"/>
              <a:ext cx="1918702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95271" y="1434872"/>
              <a:ext cx="0" cy="180539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798070" y="2421525"/>
              <a:ext cx="1713569" cy="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pil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47313"/>
              <a:ext cx="1301544" cy="1148424"/>
            </a:xfrm>
            <a:prstGeom prst="rect">
              <a:avLst/>
            </a:prstGeom>
          </p:spPr>
        </p:pic>
        <p:pic>
          <p:nvPicPr>
            <p:cNvPr id="4" name="Picture 3" descr="pill blu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93" y="3061262"/>
              <a:ext cx="864882" cy="531067"/>
            </a:xfrm>
            <a:prstGeom prst="rect">
              <a:avLst/>
            </a:prstGeom>
          </p:spPr>
        </p:pic>
        <p:pic>
          <p:nvPicPr>
            <p:cNvPr id="5" name="Picture 4" descr="pill gre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93" y="1198950"/>
              <a:ext cx="868680" cy="533399"/>
            </a:xfrm>
            <a:prstGeom prst="rect">
              <a:avLst/>
            </a:prstGeom>
          </p:spPr>
        </p:pic>
        <p:pic>
          <p:nvPicPr>
            <p:cNvPr id="22" name="Picture 21" descr="FDC pi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748" y="1823689"/>
              <a:ext cx="685800" cy="1193800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28953" y="3971079"/>
            <a:ext cx="4064485" cy="1889275"/>
            <a:chOff x="4419252" y="3511824"/>
            <a:chExt cx="5410548" cy="2514961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5676992" y="3511824"/>
              <a:ext cx="2269463" cy="40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smtClean="0">
                  <a:solidFill>
                    <a:srgbClr val="000090"/>
                  </a:solidFill>
                  <a:latin typeface="Verdana"/>
                  <a:cs typeface="Verdana"/>
                </a:rPr>
                <a:t>Sin</a:t>
              </a:r>
              <a:r>
                <a:rPr lang="fr-FR" sz="1400" kern="1200" dirty="0" smtClean="0">
                  <a:solidFill>
                    <a:srgbClr val="000090"/>
                  </a:solidFill>
                  <a:latin typeface="Verdana"/>
                  <a:cs typeface="Verdana"/>
                </a:rPr>
                <a:t> patente</a:t>
              </a:r>
              <a:endParaRPr lang="en-US" sz="1400" kern="1200" dirty="0">
                <a:solidFill>
                  <a:srgbClr val="000090"/>
                </a:solidFill>
                <a:latin typeface="Verdana"/>
                <a:cs typeface="Verdana"/>
              </a:endParaRPr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5520523" y="5316510"/>
              <a:ext cx="2698773" cy="696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kern="1200" dirty="0" err="1" smtClean="0">
                  <a:solidFill>
                    <a:srgbClr val="0092D2"/>
                  </a:solidFill>
                  <a:latin typeface="Verdana"/>
                  <a:cs typeface="Verdana"/>
                </a:rPr>
                <a:t>Patentado</a:t>
              </a:r>
              <a:r>
                <a:rPr lang="fr-FR" sz="1400" kern="1200" dirty="0" smtClean="0">
                  <a:solidFill>
                    <a:srgbClr val="0092D2"/>
                  </a:solidFill>
                  <a:latin typeface="Verdana"/>
                  <a:cs typeface="Verdana"/>
                </a:rPr>
                <a:t>, </a:t>
              </a:r>
              <a:r>
                <a:rPr lang="fr-FR" sz="1400" kern="1200" dirty="0" err="1" smtClean="0">
                  <a:solidFill>
                    <a:srgbClr val="0092D2"/>
                  </a:solidFill>
                  <a:latin typeface="Verdana"/>
                  <a:cs typeface="Verdana"/>
                </a:rPr>
                <a:t>pero</a:t>
              </a:r>
              <a:r>
                <a:rPr lang="fr-FR" sz="1400" kern="1200" dirty="0" smtClean="0">
                  <a:solidFill>
                    <a:srgbClr val="0092D2"/>
                  </a:solidFill>
                  <a:latin typeface="Verdana"/>
                  <a:cs typeface="Verdana"/>
                </a:rPr>
                <a:t> </a:t>
              </a:r>
            </a:p>
            <a:p>
              <a:r>
                <a:rPr lang="fr-FR" sz="1400" dirty="0" smtClean="0">
                  <a:solidFill>
                    <a:srgbClr val="0092D2"/>
                  </a:solidFill>
                  <a:latin typeface="Verdana"/>
                  <a:cs typeface="Verdana"/>
                </a:rPr>
                <a:t>Con licencia</a:t>
              </a:r>
              <a:r>
                <a:rPr lang="fr-FR" sz="1400" kern="1200" dirty="0" smtClean="0">
                  <a:solidFill>
                    <a:srgbClr val="0092D2"/>
                  </a:solidFill>
                  <a:latin typeface="Verdana"/>
                  <a:cs typeface="Verdana"/>
                </a:rPr>
                <a:t> MPP</a:t>
              </a:r>
              <a:endParaRPr lang="en-US" sz="1400" kern="1200" dirty="0">
                <a:solidFill>
                  <a:srgbClr val="0092D2"/>
                </a:solidFill>
                <a:latin typeface="Verdana"/>
                <a:cs typeface="Verdana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98714" y="3869328"/>
              <a:ext cx="1918701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798714" y="5674724"/>
              <a:ext cx="1918701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798714" y="4855981"/>
              <a:ext cx="1918701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714521" y="3869328"/>
              <a:ext cx="0" cy="180539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17321" y="4855981"/>
              <a:ext cx="1713568" cy="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 descr="pil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52" y="4281769"/>
              <a:ext cx="1301544" cy="1148424"/>
            </a:xfrm>
            <a:prstGeom prst="rect">
              <a:avLst/>
            </a:prstGeom>
          </p:spPr>
        </p:pic>
        <p:pic>
          <p:nvPicPr>
            <p:cNvPr id="69" name="Picture 68" descr="pill blu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745" y="5495718"/>
              <a:ext cx="864881" cy="531067"/>
            </a:xfrm>
            <a:prstGeom prst="rect">
              <a:avLst/>
            </a:prstGeom>
          </p:spPr>
        </p:pic>
        <p:pic>
          <p:nvPicPr>
            <p:cNvPr id="70" name="Picture 69" descr="pill gre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745" y="3633406"/>
              <a:ext cx="868680" cy="533399"/>
            </a:xfrm>
            <a:prstGeom prst="rect">
              <a:avLst/>
            </a:prstGeom>
          </p:spPr>
        </p:pic>
        <p:pic>
          <p:nvPicPr>
            <p:cNvPr id="71" name="Picture 70" descr="FDC pi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4258145"/>
              <a:ext cx="685800" cy="1193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001224" y="4646613"/>
            <a:ext cx="379201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En </a:t>
            </a:r>
            <a:r>
              <a:rPr lang="es-ES" dirty="0" smtClean="0">
                <a:latin typeface="Verdana"/>
                <a:cs typeface="Verdana"/>
              </a:rPr>
              <a:t>el MPP las patentes están en un fondo común facilitando el desarrollo de nuevas </a:t>
            </a:r>
            <a:r>
              <a:rPr lang="es-ES" dirty="0" err="1" smtClean="0">
                <a:latin typeface="Verdana"/>
                <a:cs typeface="Verdana"/>
              </a:rPr>
              <a:t>CDFs</a:t>
            </a:r>
            <a:endParaRPr lang="es-ES" dirty="0">
              <a:latin typeface="Verdana"/>
              <a:cs typeface="Verdan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56244" y="4719219"/>
            <a:ext cx="1919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kern="1200" dirty="0" err="1" smtClean="0">
                <a:solidFill>
                  <a:srgbClr val="0092D2"/>
                </a:solidFill>
                <a:latin typeface="Verdana"/>
                <a:cs typeface="Verdana"/>
              </a:rPr>
              <a:t>Patentado</a:t>
            </a:r>
            <a:r>
              <a:rPr lang="fr-FR" sz="1400" kern="1200" dirty="0" smtClean="0">
                <a:solidFill>
                  <a:srgbClr val="0092D2"/>
                </a:solidFill>
                <a:latin typeface="Verdana"/>
                <a:cs typeface="Verdana"/>
              </a:rPr>
              <a:t>, </a:t>
            </a:r>
            <a:r>
              <a:rPr lang="fr-FR" sz="1400" kern="1200" dirty="0" err="1" smtClean="0">
                <a:solidFill>
                  <a:srgbClr val="0092D2"/>
                </a:solidFill>
                <a:latin typeface="Verdana"/>
                <a:cs typeface="Verdana"/>
              </a:rPr>
              <a:t>pero</a:t>
            </a:r>
            <a:endParaRPr lang="fr-FR" sz="1400" kern="1200" dirty="0" smtClean="0">
              <a:solidFill>
                <a:srgbClr val="0092D2"/>
              </a:solidFill>
              <a:latin typeface="Verdana"/>
              <a:cs typeface="Verdana"/>
            </a:endParaRPr>
          </a:p>
          <a:p>
            <a:r>
              <a:rPr lang="fr-FR" sz="1400" kern="1200" dirty="0" smtClean="0">
                <a:solidFill>
                  <a:srgbClr val="0092D2"/>
                </a:solidFill>
                <a:latin typeface="Verdana"/>
                <a:cs typeface="Verdana"/>
              </a:rPr>
              <a:t>Con Licencia MPP</a:t>
            </a:r>
            <a:endParaRPr lang="en-US" sz="1400" kern="1200" dirty="0">
              <a:solidFill>
                <a:srgbClr val="0092D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729604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</Template>
  <TotalTime>23222</TotalTime>
  <Words>3442</Words>
  <Application>Microsoft Macintosh PowerPoint</Application>
  <PresentationFormat>On-screen Show (4:3)</PresentationFormat>
  <Paragraphs>948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Presentation Template</vt:lpstr>
      <vt:lpstr>think-cell Slide</vt:lpstr>
      <vt:lpstr>Microsoft Word Document</vt:lpstr>
      <vt:lpstr>Licencias voluntarias del Medicines Patent Pool (MPP) y acceso aRV en AMERICA LATINA</vt:lpstr>
      <vt:lpstr>CONTENIDO  1. MPP Y DESAFIOS de los nuevos ARV 2. LICENCIAS VOLUNTARIAS DEL MPP 3. SUB-LICENCIAS DEL MPP 4. PATENTES, LICENCIAS y ESTRATEGIAS DE      ACCESO EN LA REGION</vt:lpstr>
      <vt:lpstr> 1. MPP Y DESAFIOS de los nuevos ARV </vt:lpstr>
      <vt:lpstr>PowerPoint Presentation</vt:lpstr>
      <vt:lpstr>Algunos desafios           </vt:lpstr>
      <vt:lpstr>ACELERAR LA DISPONIBILIDAD DE NUEVOS ARV EN LOS PAISES EN DESARROLLO</vt:lpstr>
      <vt:lpstr>PowerPoint Presentation</vt:lpstr>
      <vt:lpstr>INCRMENTAR LA DISPONIBILIDAD DE NUEVOS ARV A TRAVES DE LAS LV</vt:lpstr>
      <vt:lpstr>LicenCiamiento para facilitar combinaciones A dosis fijas</vt:lpstr>
      <vt:lpstr> 2. LICENCIAS VOLUNTARIAS DEL MPP </vt:lpstr>
      <vt:lpstr>LicenCIas del MPP</vt:lpstr>
      <vt:lpstr>NUEVAS FORMULACIONES DE ARV  PARA ADULTOS</vt:lpstr>
      <vt:lpstr>NUMERO DE LICENCIAS MPP POR NIVEL DE INGRESO EN LOS PAISES</vt:lpstr>
      <vt:lpstr>ACUERDO MPP – Roche (Valganciclovir)</vt:lpstr>
      <vt:lpstr>LICENCIA MPP – BMS (Atazanavir)</vt:lpstr>
      <vt:lpstr>LICENCIA PEDIATRICA MPP – VIIV Healthcare  (Abacavir)</vt:lpstr>
      <vt:lpstr>MPP - ViiV Healthcare (Dolutegravir)</vt:lpstr>
      <vt:lpstr>MPP amplia colaboracion con gilead para TAF</vt:lpstr>
      <vt:lpstr>LICENCIA MPP coN ABBVIE PARA LOPINAVIR/ritonavir Pediatrico</vt:lpstr>
      <vt:lpstr> 3. SUB-LICENCIAS DEL MPP </vt:lpstr>
      <vt:lpstr>SUB-LICENCIAS MPP</vt:lpstr>
      <vt:lpstr>PROCESO DE SUB-LICENCIAMIenTO  </vt:lpstr>
      <vt:lpstr>EOI: ProcesO PARA POTENCIALES SUB-LICENCIATARIOS</vt:lpstr>
      <vt:lpstr>MECANISMO DE EXPRESION DE INTERES (EOI)</vt:lpstr>
      <vt:lpstr> 4. PATENTES, LICENCIAS y ESTRATEGIAS DE      ACCESO EN LA REGION</vt:lpstr>
      <vt:lpstr>MPP – BASE DE DATOS SOBRE EL ESTADO DE LAS PatentES DE ARV</vt:lpstr>
      <vt:lpstr>PowerPoint Presentation</vt:lpstr>
      <vt:lpstr>PowerPoint Presentation</vt:lpstr>
      <vt:lpstr>PowerPoint Presentation</vt:lpstr>
      <vt:lpstr>PowerPoint Presentation</vt:lpstr>
      <vt:lpstr>GRAN DESAFIO: inclusion DE ALGUNOS PAISES DE INGRESOS MEDIOS ALTOS EN LAS LICENCIAS</vt:lpstr>
      <vt:lpstr>ALGUNAS posibleS FORMAs PARA ATENDER A ESOS DESAFIOS EN LOS MICs</vt:lpstr>
      <vt:lpstr>Mecanismos para PROMOVER</vt:lpstr>
      <vt:lpstr>PowerPoint Presentation</vt:lpstr>
    </vt:vector>
  </TitlesOfParts>
  <Company>Medicines Patent 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Medicines Patent Pool</dc:title>
  <dc:creator>Kaitlin Mara</dc:creator>
  <cp:lastModifiedBy>Erika Duenas</cp:lastModifiedBy>
  <cp:revision>793</cp:revision>
  <cp:lastPrinted>2013-12-05T08:09:39Z</cp:lastPrinted>
  <dcterms:created xsi:type="dcterms:W3CDTF">2011-02-07T11:45:36Z</dcterms:created>
  <dcterms:modified xsi:type="dcterms:W3CDTF">2014-12-11T14:48:16Z</dcterms:modified>
</cp:coreProperties>
</file>