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98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45\produccion\G.%20INGENIERIA\PROYECTO%20PRODUCCION%20CON%20TERCEROS\plantas\con%20precios%20IESS\Planta%20IESS%20REV%201%20con%20precios%20I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'COSTOS CON 10 Y 20%'!$R$52:$R$53</c:f>
              <c:strCache>
                <c:ptCount val="2"/>
                <c:pt idx="0">
                  <c:v>Precios referenciales</c:v>
                </c:pt>
                <c:pt idx="1">
                  <c:v>Precios ENFARMA EP</c:v>
                </c:pt>
              </c:strCache>
            </c:strRef>
          </c:cat>
          <c:val>
            <c:numRef>
              <c:f>'COSTOS CON 10 Y 20%'!$S$52:$S$53</c:f>
              <c:numCache>
                <c:formatCode>#,##0.00</c:formatCode>
                <c:ptCount val="2"/>
                <c:pt idx="0">
                  <c:v>63968815.840499997</c:v>
                </c:pt>
                <c:pt idx="1">
                  <c:v>15328318.9111261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3840"/>
        <c:axId val="44220800"/>
      </c:barChart>
      <c:catAx>
        <c:axId val="3896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600" b="1">
                <a:solidFill>
                  <a:srgbClr val="002060"/>
                </a:solidFill>
                <a:latin typeface="Century Gothic" pitchFamily="34" charset="0"/>
              </a:defRPr>
            </a:pPr>
            <a:endParaRPr lang="es-AR"/>
          </a:p>
        </c:txPr>
        <c:crossAx val="44220800"/>
        <c:crosses val="autoZero"/>
        <c:auto val="1"/>
        <c:lblAlgn val="ctr"/>
        <c:lblOffset val="100"/>
        <c:noMultiLvlLbl val="0"/>
      </c:catAx>
      <c:valAx>
        <c:axId val="442208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3896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1F20-F3C6-4532-A729-EE563A3FA49C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DFD3-0C1C-4E86-A11B-D03C68C0E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42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86487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25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55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29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03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46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215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2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132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405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359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105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0501-3596-40B7-8BA4-B434CEAB9EA2}" type="datetimeFigureOut">
              <a:rPr lang="es-EC" smtClean="0"/>
              <a:t>16/06/2015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E3AD-6FE3-4FA5-904F-3EA265158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194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Foro Internacional: “Acceso a Medicamentos y Propiedad Intelectual: Hepatitis C y VIH”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Experiencia de producción pública en Ecuador </a:t>
            </a:r>
          </a:p>
          <a:p>
            <a:r>
              <a:rPr lang="es-EC" dirty="0" smtClean="0"/>
              <a:t>Verónica Espinosa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576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Rectángulo"/>
          <p:cNvSpPr>
            <a:spLocks noChangeArrowheads="1"/>
          </p:cNvSpPr>
          <p:nvPr/>
        </p:nvSpPr>
        <p:spPr bwMode="auto">
          <a:xfrm>
            <a:off x="2124222" y="1501610"/>
            <a:ext cx="553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altLang="en-US" sz="1200" b="1" dirty="0">
                <a:solidFill>
                  <a:srgbClr val="014D9B"/>
                </a:solidFill>
                <a:latin typeface="Century Gothic" panose="020B0502020202020204" pitchFamily="34" charset="0"/>
              </a:rPr>
              <a:t>FASE I: PLANTA DE MEDICAMENTOS GENÉRICOS</a:t>
            </a:r>
          </a:p>
          <a:p>
            <a:pPr algn="ctr" eaLnBrk="1" hangingPunct="1"/>
            <a:r>
              <a:rPr lang="es-EC" altLang="en-US" sz="1200" b="1" dirty="0">
                <a:solidFill>
                  <a:srgbClr val="014D9B"/>
                </a:solidFill>
                <a:latin typeface="Century Gothic" panose="020B0502020202020204" pitchFamily="34" charset="0"/>
              </a:rPr>
              <a:t>SÓLIDOS ORALES DE USO HUMANO</a:t>
            </a:r>
          </a:p>
        </p:txBody>
      </p:sp>
      <p:sp>
        <p:nvSpPr>
          <p:cNvPr id="6" name="2 CuadroTexto"/>
          <p:cNvSpPr txBox="1"/>
          <p:nvPr/>
        </p:nvSpPr>
        <p:spPr>
          <a:xfrm>
            <a:off x="1492495" y="2119832"/>
            <a:ext cx="2867172" cy="68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Portafolio: 22 principios activos</a:t>
            </a:r>
          </a:p>
          <a:p>
            <a:pPr>
              <a:defRPr/>
            </a:pPr>
            <a:r>
              <a:rPr lang="es-MX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(46 formas farmacéuticas)</a:t>
            </a:r>
          </a:p>
          <a:p>
            <a:pPr>
              <a:defRPr/>
            </a:pPr>
            <a:r>
              <a:rPr lang="es-MX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Costo total de fabricación: $</a:t>
            </a:r>
            <a:r>
              <a:rPr lang="es-EC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11.6 MM</a:t>
            </a:r>
          </a:p>
          <a:p>
            <a:pPr>
              <a:defRPr/>
            </a:pPr>
            <a:r>
              <a:rPr lang="es-MX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Ingreso total: $ </a:t>
            </a:r>
            <a:r>
              <a:rPr lang="es-EC" sz="956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15.3 MM</a:t>
            </a:r>
          </a:p>
        </p:txBody>
      </p:sp>
      <p:sp>
        <p:nvSpPr>
          <p:cNvPr id="18437" name="5 CuadroTexto"/>
          <p:cNvSpPr txBox="1">
            <a:spLocks noChangeArrowheads="1"/>
          </p:cNvSpPr>
          <p:nvPr/>
        </p:nvSpPr>
        <p:spPr bwMode="auto">
          <a:xfrm>
            <a:off x="5603503" y="1938050"/>
            <a:ext cx="2218135" cy="5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956" b="1" dirty="0">
                <a:latin typeface="Century Gothic" panose="020B0502020202020204" pitchFamily="34" charset="0"/>
              </a:rPr>
              <a:t>Los mismos medicamentos en similares cantidades el Estado compra en $ </a:t>
            </a:r>
            <a:r>
              <a:rPr lang="es-EC" altLang="en-US" sz="956" b="1" dirty="0">
                <a:latin typeface="Century Gothic" panose="020B0502020202020204" pitchFamily="34" charset="0"/>
              </a:rPr>
              <a:t>63.9 MM</a:t>
            </a:r>
          </a:p>
        </p:txBody>
      </p:sp>
      <p:graphicFrame>
        <p:nvGraphicFramePr>
          <p:cNvPr id="11" name="1 Gráfico"/>
          <p:cNvGraphicFramePr/>
          <p:nvPr>
            <p:extLst/>
          </p:nvPr>
        </p:nvGraphicFramePr>
        <p:xfrm>
          <a:off x="1385669" y="3231174"/>
          <a:ext cx="3390416" cy="257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quina doblada 3"/>
          <p:cNvSpPr/>
          <p:nvPr/>
        </p:nvSpPr>
        <p:spPr>
          <a:xfrm>
            <a:off x="5491085" y="2493450"/>
            <a:ext cx="2172291" cy="719526"/>
          </a:xfrm>
          <a:prstGeom prst="foldedCorner">
            <a:avLst/>
          </a:prstGeom>
          <a:solidFill>
            <a:srgbClr val="462FD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ES" sz="1350" b="1" dirty="0">
                <a:solidFill>
                  <a:schemeClr val="bg1"/>
                </a:solidFill>
                <a:latin typeface="Century Gothic" pitchFamily="34" charset="0"/>
              </a:rPr>
              <a:t>$ </a:t>
            </a:r>
            <a:r>
              <a:rPr lang="es-EC" sz="1350" b="1" dirty="0">
                <a:solidFill>
                  <a:schemeClr val="bg1"/>
                </a:solidFill>
                <a:latin typeface="Century Gothic" pitchFamily="34" charset="0"/>
              </a:rPr>
              <a:t>48.640.496</a:t>
            </a:r>
            <a:r>
              <a:rPr lang="es-ES" sz="135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ctr">
              <a:defRPr/>
            </a:pPr>
            <a:r>
              <a:rPr lang="es-ES" sz="1125" b="1" dirty="0">
                <a:solidFill>
                  <a:schemeClr val="bg1"/>
                </a:solidFill>
                <a:latin typeface="Century Gothic" pitchFamily="34" charset="0"/>
              </a:rPr>
              <a:t>DE AHORRO PARA EL ESTADO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629" t="2075" r="48241" b="37631"/>
          <a:stretch/>
        </p:blipFill>
        <p:spPr>
          <a:xfrm>
            <a:off x="4881029" y="3890350"/>
            <a:ext cx="3078342" cy="210623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23929" y="857250"/>
            <a:ext cx="4058014" cy="378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/>
              <a:t>FACTIBILIDAD A CORTO PLAZO  </a:t>
            </a:r>
          </a:p>
        </p:txBody>
      </p:sp>
    </p:spTree>
    <p:extLst>
      <p:ext uri="{BB962C8B-B14F-4D97-AF65-F5344CB8AC3E}">
        <p14:creationId xmlns:p14="http://schemas.microsoft.com/office/powerpoint/2010/main" val="102952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45886" y="1538790"/>
            <a:ext cx="3942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16844" algn="l"/>
              </a:tabLst>
            </a:pPr>
            <a:r>
              <a:rPr lang="es-ES_tradnl" sz="1350" dirty="0">
                <a:solidFill>
                  <a:schemeClr val="bg1"/>
                </a:solidFill>
                <a:latin typeface="Arial"/>
                <a:cs typeface="Arial"/>
              </a:rPr>
              <a:t>IMPLEMENTACIÓN GENERAL DEL PROYECTO</a:t>
            </a:r>
            <a:endParaRPr lang="es-ES" sz="13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48" descr="http://cdn.amalavida.tv/sites/default/files/event_logos/solo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888" y="5535234"/>
            <a:ext cx="812139" cy="836151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1987112"/>
            <a:ext cx="6453336" cy="37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 descr="http://cdn.amalavida.tv/sites/default/files/event_logos/solo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888" y="5535234"/>
            <a:ext cx="812139" cy="836151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01" y="1507331"/>
            <a:ext cx="5850731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1670" y="1754815"/>
            <a:ext cx="6172200" cy="3394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1800" dirty="0"/>
              <a:t>Desarrollar y trasferir  tecnología  de países lideres en biotecnología para el desarrollo de vacunas, biosimilares y biológicos en general </a:t>
            </a:r>
          </a:p>
          <a:p>
            <a:pPr algn="just"/>
            <a:endParaRPr lang="es-EC" sz="1800" dirty="0"/>
          </a:p>
          <a:p>
            <a:pPr algn="just"/>
            <a:r>
              <a:rPr lang="es-EC" sz="1800" dirty="0"/>
              <a:t>Generar un polo de desarrollo biotecnológico y farmacéutico en la ciudad del conocimiento, Yachay, libre de impuestos y enfocado en solventar problemas cruciales en relación al acceso a medicamentos de difícil acceso por sus altos costos y tecnología</a:t>
            </a:r>
          </a:p>
          <a:p>
            <a:pPr algn="just"/>
            <a:r>
              <a:rPr lang="es-EC" sz="1800" dirty="0"/>
              <a:t>Transferencia de tecnología de varios países a través de memorandos de entendimiento, Acuerdos comerciales y otras herramientas: Cuba, India, </a:t>
            </a:r>
            <a:r>
              <a:rPr lang="es-EC" sz="1800" dirty="0" err="1"/>
              <a:t>Bierorrusia</a:t>
            </a:r>
            <a:r>
              <a:rPr lang="es-EC" sz="1800" dirty="0"/>
              <a:t>, Colombia, Australia, Uruguay, Estados Unidos, Holanda, República Dominicana, UNASUR</a:t>
            </a:r>
          </a:p>
          <a:p>
            <a:pPr algn="just"/>
            <a:endParaRPr lang="es-EC" sz="1800" dirty="0"/>
          </a:p>
          <a:p>
            <a:endParaRPr lang="es-EC" sz="1800" dirty="0"/>
          </a:p>
        </p:txBody>
      </p:sp>
      <p:sp>
        <p:nvSpPr>
          <p:cNvPr id="4" name="Rectángulo 3"/>
          <p:cNvSpPr/>
          <p:nvPr/>
        </p:nvSpPr>
        <p:spPr>
          <a:xfrm>
            <a:off x="4896037" y="857250"/>
            <a:ext cx="3085906" cy="378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/>
              <a:t>OBJETIVOS  DE I+D </a:t>
            </a:r>
          </a:p>
        </p:txBody>
      </p:sp>
    </p:spTree>
    <p:extLst>
      <p:ext uri="{BB962C8B-B14F-4D97-AF65-F5344CB8AC3E}">
        <p14:creationId xmlns:p14="http://schemas.microsoft.com/office/powerpoint/2010/main" val="579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pic>
        <p:nvPicPr>
          <p:cNvPr id="19460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9" y="857250"/>
            <a:ext cx="6938962" cy="44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12420" y="857250"/>
            <a:ext cx="388858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Construimos la sociedad del</a:t>
            </a:r>
          </a:p>
          <a:p>
            <a:pPr algn="r">
              <a:lnSpc>
                <a:spcPct val="80000"/>
              </a:lnSpc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Buen Vivir</a:t>
            </a:r>
            <a:endParaRPr lang="es-EC" sz="3000" b="1" dirty="0"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14550" y="5265204"/>
            <a:ext cx="531921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/>
              <a:t>Nunca más la salud como un privilegio de algunos… es un DERECHO de todos!</a:t>
            </a: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11275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Ley de Creación del Instituto Nacional de Higiene Leopoldo </a:t>
            </a:r>
            <a:r>
              <a:rPr lang="es-EC" dirty="0" err="1" smtClean="0"/>
              <a:t>Izquieta</a:t>
            </a:r>
            <a:r>
              <a:rPr lang="es-EC" dirty="0" smtClean="0"/>
              <a:t> </a:t>
            </a:r>
            <a:r>
              <a:rPr lang="es-EC" dirty="0" err="1" smtClean="0"/>
              <a:t>Perez</a:t>
            </a:r>
            <a:r>
              <a:rPr lang="es-EC" dirty="0" smtClean="0"/>
              <a:t> 1941: “</a:t>
            </a:r>
            <a:r>
              <a:rPr lang="es-EC" i="1" dirty="0" smtClean="0"/>
              <a:t>COMERCIALES</a:t>
            </a:r>
            <a:r>
              <a:rPr lang="es-EC" i="1" dirty="0"/>
              <a:t>. De reparación y venta a bajo costo de productos que elabore, cuando sean de utilidad para la conservación de la Salud Pública”. </a:t>
            </a:r>
            <a:endParaRPr lang="es-EC" i="1" dirty="0" smtClean="0"/>
          </a:p>
          <a:p>
            <a:pPr lvl="1"/>
            <a:r>
              <a:rPr lang="es-EC" dirty="0" smtClean="0"/>
              <a:t>Permitió la producción de vacunas y biológicos de prioridad nacional.</a:t>
            </a:r>
          </a:p>
          <a:p>
            <a:r>
              <a:rPr lang="es-EC" dirty="0" smtClean="0"/>
              <a:t>LIFE trabajando en producción de medicamentos desde 1940 como iniciativa pública de inicio.</a:t>
            </a:r>
          </a:p>
          <a:p>
            <a:pPr lvl="1"/>
            <a:r>
              <a:rPr lang="es-EC" dirty="0" smtClean="0"/>
              <a:t>Continua su producción hasta la fecha como uno de los más grandes laboratorios nacionales en el Ecuador.</a:t>
            </a:r>
          </a:p>
          <a:p>
            <a:pPr lvl="1"/>
            <a:endParaRPr lang="es-EC" dirty="0"/>
          </a:p>
        </p:txBody>
      </p:sp>
      <p:sp>
        <p:nvSpPr>
          <p:cNvPr id="5" name="Rectangle 4"/>
          <p:cNvSpPr/>
          <p:nvPr/>
        </p:nvSpPr>
        <p:spPr>
          <a:xfrm>
            <a:off x="4921204" y="1211329"/>
            <a:ext cx="42872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350" dirty="0"/>
              <a:t>RESEÑA HISTÓRICA PRODUCCIÓN PÚBLICA DE FARMACOS </a:t>
            </a:r>
          </a:p>
        </p:txBody>
      </p:sp>
    </p:spTree>
    <p:extLst>
      <p:ext uri="{BB962C8B-B14F-4D97-AF65-F5344CB8AC3E}">
        <p14:creationId xmlns:p14="http://schemas.microsoft.com/office/powerpoint/2010/main" val="9123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786" y="1046271"/>
            <a:ext cx="8415247" cy="48364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La constitución del Ecuador garantiza el acceso justo y equitativo a la salud: </a:t>
            </a:r>
            <a:r>
              <a:rPr lang="es-ES" sz="1275" b="1" dirty="0"/>
              <a:t>(constitución 2008)</a:t>
            </a:r>
          </a:p>
          <a:p>
            <a:pPr lvl="1"/>
            <a:endParaRPr lang="es-ES" sz="975" b="1" dirty="0"/>
          </a:p>
          <a:p>
            <a:pPr marL="0" indent="0">
              <a:buNone/>
              <a:defRPr/>
            </a:pPr>
            <a:r>
              <a:rPr lang="es-ES" sz="1575" i="1" dirty="0"/>
              <a:t>“Art. 32.- La salud es un derecho que garantiza el Estado, cuya realización </a:t>
            </a:r>
            <a:r>
              <a:rPr lang="es-ES" sz="1575" b="1" i="1" dirty="0"/>
              <a:t>se vincula al ejercicio de otros derechos, </a:t>
            </a:r>
            <a:r>
              <a:rPr lang="es-ES" sz="1575" i="1" dirty="0"/>
              <a:t>entre ellos el derecho al agua, la alimentación, la educación, la cultura física, el trabajo, la seguridad social, los ambientes sanos y otros </a:t>
            </a:r>
            <a:r>
              <a:rPr lang="es-ES" sz="1575" b="1" i="1" dirty="0"/>
              <a:t>que sustentan el buen vivir.</a:t>
            </a:r>
          </a:p>
          <a:p>
            <a:r>
              <a:rPr lang="es-ES" sz="1575" i="1" dirty="0"/>
              <a:t>El Estado </a:t>
            </a:r>
            <a:r>
              <a:rPr lang="es-ES" sz="1575" b="1" i="1" dirty="0"/>
              <a:t>garantizará este derecho mediante políticas económicas, sociales, culturales, educativas y ambientales</a:t>
            </a:r>
            <a:r>
              <a:rPr lang="es-ES" sz="1575" i="1" dirty="0"/>
              <a:t>; y el acceso permanente, oportuno y sin exclusión a programas, acciones y servicios de promoción y atención integral de salud…..”</a:t>
            </a:r>
            <a:r>
              <a:rPr lang="es-ES" altLang="es-ES" sz="1125" i="1" dirty="0"/>
              <a:t> </a:t>
            </a:r>
          </a:p>
          <a:p>
            <a:pPr marL="0" indent="0">
              <a:buNone/>
            </a:pPr>
            <a:r>
              <a:rPr lang="es-ES" altLang="es-ES" sz="1575" i="1" dirty="0"/>
              <a:t>Art. 363.- El Estado será responsable de:</a:t>
            </a:r>
          </a:p>
          <a:p>
            <a:pPr marL="728663" lvl="1" indent="-385763">
              <a:buFont typeface="Calibri" pitchFamily="34" charset="0"/>
              <a:buAutoNum type="arabicPeriod" startAt="7"/>
            </a:pPr>
            <a:r>
              <a:rPr lang="es-ES" altLang="es-ES" sz="1575" i="1" dirty="0"/>
              <a:t>Garantizar la </a:t>
            </a:r>
            <a:r>
              <a:rPr lang="es-ES" altLang="es-ES" sz="1575" b="1" i="1" dirty="0"/>
              <a:t>disponibilidad y acceso a medicamentos de calidad, seguros y eficaces</a:t>
            </a:r>
            <a:r>
              <a:rPr lang="es-ES" altLang="es-ES" sz="1575" i="1" dirty="0"/>
              <a:t>, regular su comercialización y promover la producción nacional y la utilización de medicamentos genéricos que respondan a las necesidades epidemiológicas de la población. En el acceso a medicamentos, los intereses de la salud pública prevalecerán sobre los económicos y comerciales. </a:t>
            </a:r>
          </a:p>
          <a:p>
            <a:pPr marL="0" indent="0">
              <a:buNone/>
            </a:pPr>
            <a:endParaRPr lang="es-ES" sz="1275" b="1" dirty="0"/>
          </a:p>
          <a:p>
            <a:r>
              <a:rPr lang="es-ES" dirty="0" smtClean="0"/>
              <a:t>El Ecuador incrementó su gasto social en los últimos años llegando a ocupar mas de 500USD$ per cápita en el 2012 </a:t>
            </a:r>
            <a:r>
              <a:rPr lang="es-ES" sz="1425" b="1" dirty="0"/>
              <a:t>(</a:t>
            </a:r>
            <a:r>
              <a:rPr lang="es-ES" sz="1425" b="1" dirty="0" err="1"/>
              <a:t>Senplades</a:t>
            </a:r>
            <a:r>
              <a:rPr lang="es-ES" sz="1425" b="1" dirty="0"/>
              <a:t> 2012)</a:t>
            </a:r>
          </a:p>
          <a:p>
            <a:r>
              <a:rPr lang="es-ES" dirty="0" smtClean="0"/>
              <a:t>Existe una mejor distribución de los ingresos económicos </a:t>
            </a:r>
            <a:r>
              <a:rPr lang="es-ES" sz="1275" b="1" dirty="0"/>
              <a:t>(</a:t>
            </a:r>
            <a:r>
              <a:rPr lang="es-ES" sz="1275" b="1" dirty="0" err="1"/>
              <a:t>Senplades</a:t>
            </a:r>
            <a:r>
              <a:rPr lang="es-ES" sz="1275" b="1" dirty="0"/>
              <a:t> 2013)</a:t>
            </a:r>
            <a:endParaRPr lang="es-ES" b="1" dirty="0" smtClean="0"/>
          </a:p>
          <a:p>
            <a:r>
              <a:rPr lang="es-ES" dirty="0"/>
              <a:t>El mercado farmacéutico Ecuatoriano asciende a ~1.5 billones al año </a:t>
            </a:r>
            <a:r>
              <a:rPr lang="es-ES" sz="1200" b="1" dirty="0"/>
              <a:t>(IMS, BCE 2013).</a:t>
            </a:r>
          </a:p>
          <a:p>
            <a:endParaRPr lang="es-ES" dirty="0" smtClean="0"/>
          </a:p>
          <a:p>
            <a:endParaRPr lang="es-ES" sz="1200" b="1" dirty="0"/>
          </a:p>
        </p:txBody>
      </p:sp>
      <p:sp>
        <p:nvSpPr>
          <p:cNvPr id="4" name="Rectángulo 3"/>
          <p:cNvSpPr/>
          <p:nvPr/>
        </p:nvSpPr>
        <p:spPr>
          <a:xfrm>
            <a:off x="6253750" y="857250"/>
            <a:ext cx="1728192" cy="378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/>
              <a:t>INTRODUCCIÓN </a:t>
            </a:r>
          </a:p>
        </p:txBody>
      </p:sp>
      <p:pic>
        <p:nvPicPr>
          <p:cNvPr id="5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55" y="876183"/>
            <a:ext cx="173528" cy="1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 bwMode="auto">
          <a:xfrm>
            <a:off x="8874" y="674694"/>
            <a:ext cx="69393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s-EC" sz="2100" dirty="0">
                <a:latin typeface="Arial Rounded MT Bold" pitchFamily="34" charset="0"/>
              </a:rPr>
              <a:t>Políticas Públicas de Investigación</a:t>
            </a:r>
          </a:p>
        </p:txBody>
      </p:sp>
      <p:pic>
        <p:nvPicPr>
          <p:cNvPr id="21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55" y="876183"/>
            <a:ext cx="173528" cy="1735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19" y="1322767"/>
            <a:ext cx="3193858" cy="19184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044" y="1290719"/>
            <a:ext cx="3706957" cy="2059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35" y="4239091"/>
            <a:ext cx="3200813" cy="1627406"/>
          </a:xfrm>
          <a:prstGeom prst="rect">
            <a:avLst/>
          </a:prstGeom>
        </p:spPr>
      </p:pic>
      <p:sp>
        <p:nvSpPr>
          <p:cNvPr id="7" name="Proceso 6"/>
          <p:cNvSpPr/>
          <p:nvPr/>
        </p:nvSpPr>
        <p:spPr>
          <a:xfrm>
            <a:off x="1277634" y="1030779"/>
            <a:ext cx="1890210" cy="2919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/>
              <a:t>Mercado Farmacéutico </a:t>
            </a:r>
            <a:endParaRPr lang="en-CA" sz="1350" dirty="0"/>
          </a:p>
        </p:txBody>
      </p:sp>
      <p:sp>
        <p:nvSpPr>
          <p:cNvPr id="11" name="Proceso 10"/>
          <p:cNvSpPr/>
          <p:nvPr/>
        </p:nvSpPr>
        <p:spPr>
          <a:xfrm>
            <a:off x="5166170" y="962947"/>
            <a:ext cx="1890210" cy="2919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/>
              <a:t>Gato per Cápita</a:t>
            </a:r>
            <a:endParaRPr lang="en-CA" sz="1350" dirty="0"/>
          </a:p>
        </p:txBody>
      </p:sp>
      <p:sp>
        <p:nvSpPr>
          <p:cNvPr id="12" name="Proceso 11"/>
          <p:cNvSpPr/>
          <p:nvPr/>
        </p:nvSpPr>
        <p:spPr>
          <a:xfrm>
            <a:off x="1279003" y="3370959"/>
            <a:ext cx="1890210" cy="2919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/>
              <a:t>Índice de </a:t>
            </a:r>
            <a:r>
              <a:rPr lang="es-EC" sz="1350" dirty="0" err="1"/>
              <a:t>Gini</a:t>
            </a:r>
            <a:r>
              <a:rPr lang="es-EC" sz="1350" dirty="0"/>
              <a:t> </a:t>
            </a:r>
            <a:endParaRPr lang="en-CA" sz="1350" dirty="0"/>
          </a:p>
        </p:txBody>
      </p:sp>
      <p:sp>
        <p:nvSpPr>
          <p:cNvPr id="13" name="Proceso 12"/>
          <p:cNvSpPr/>
          <p:nvPr/>
        </p:nvSpPr>
        <p:spPr>
          <a:xfrm>
            <a:off x="5105657" y="3466745"/>
            <a:ext cx="1890210" cy="2919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/>
              <a:t>Inversión Social</a:t>
            </a:r>
            <a:endParaRPr lang="en-CA" sz="13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366" y="3915055"/>
            <a:ext cx="3541717" cy="20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5766" y="782706"/>
            <a:ext cx="5751258" cy="9643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En el Ecuador el gasto de bolsillo destinado para medicamentos es mayor en los deciles mas pobres de la sociedad ecuatoriana </a:t>
            </a:r>
            <a:r>
              <a:rPr lang="es-ES" sz="1200" dirty="0"/>
              <a:t>(INEC 2014).</a:t>
            </a:r>
          </a:p>
          <a:p>
            <a:endParaRPr lang="es-ES" sz="1800" dirty="0"/>
          </a:p>
          <a:p>
            <a:endParaRPr lang="es-ES" sz="9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813685"/>
            <a:ext cx="6534726" cy="41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3" y="2045628"/>
            <a:ext cx="6172735" cy="3955123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681790" y="566682"/>
            <a:ext cx="5859270" cy="13423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En el Ecuador el acceso a medicamentos a pesar del elevado gasto en salud e inversión social sigue siendo inequitativo</a:t>
            </a:r>
            <a:r>
              <a:rPr lang="es-ES" sz="1200" dirty="0"/>
              <a:t>(INEC 2014).</a:t>
            </a:r>
          </a:p>
          <a:p>
            <a:endParaRPr lang="es-ES" sz="1800" dirty="0"/>
          </a:p>
          <a:p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2992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710" y="1170095"/>
            <a:ext cx="8272080" cy="3391941"/>
          </a:xfrm>
        </p:spPr>
        <p:txBody>
          <a:bodyPr>
            <a:noAutofit/>
          </a:bodyPr>
          <a:lstStyle/>
          <a:p>
            <a:r>
              <a:rPr lang="es-EC" sz="1500" dirty="0"/>
              <a:t>Ecuador enfocado en mejorar el acceso a medicamentos de calidad seguros y eficaces creó en ENFARMA EP en 2009 mediante Decreto Ejecutivo No. 181 publicado en el Suplemento del Registro Oficial No. 98, de 30 de diciembre de 2009.</a:t>
            </a:r>
          </a:p>
          <a:p>
            <a:pPr algn="just"/>
            <a:r>
              <a:rPr lang="es-EC" sz="1500" dirty="0"/>
              <a:t>ENFARMA EP tiene como objetivo principal “desarrollar, producir y comercializar, con investigación científica y tecnología de punta, medicamentos e insumos químicos seguros y eficaces, para uso humano, veterinario y agroforestal, a precios socialmente justos, enfocados en el bienestar de la sociedad ecuatoriana”.</a:t>
            </a:r>
            <a:endParaRPr lang="es-ES" sz="1500" dirty="0"/>
          </a:p>
          <a:p>
            <a:pPr algn="just"/>
            <a:endParaRPr lang="es-ES" sz="1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09" y="2644827"/>
            <a:ext cx="5499556" cy="34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96037" y="857250"/>
            <a:ext cx="3085906" cy="378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/>
              <a:t>MEJORAR EL ACCESO A MEDICAMENTOS  </a:t>
            </a: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08" y="4239090"/>
            <a:ext cx="3917977" cy="19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439652" y="1700808"/>
            <a:ext cx="6377457" cy="3391941"/>
          </a:xfrm>
        </p:spPr>
        <p:txBody>
          <a:bodyPr>
            <a:noAutofit/>
          </a:bodyPr>
          <a:lstStyle/>
          <a:p>
            <a:pPr algn="just"/>
            <a:r>
              <a:rPr lang="es-EC" sz="1500" dirty="0"/>
              <a:t>Comercializar medicamentos a gran escala para satisfacer la demanda del sector publico reduciendo costos que benefician mayoritariamente a las multinacionales</a:t>
            </a:r>
          </a:p>
          <a:p>
            <a:pPr algn="just"/>
            <a:r>
              <a:rPr lang="es-EC" sz="1500" dirty="0"/>
              <a:t>Producción de  vacunas y medicamentos genéricos a mediano y largo plazo (Solidos orales, oncológicos, líquidos estériles inyectables,  </a:t>
            </a:r>
            <a:r>
              <a:rPr lang="es-EC" sz="1500" dirty="0" err="1"/>
              <a:t>betaláctamicos</a:t>
            </a:r>
            <a:r>
              <a:rPr lang="es-EC" sz="1500" dirty="0"/>
              <a:t> y hormonales) .</a:t>
            </a:r>
          </a:p>
          <a:p>
            <a:pPr algn="just"/>
            <a:r>
              <a:rPr lang="es-EC" sz="1500" dirty="0"/>
              <a:t>Invertir en desarrollo de nuevas moléculas a través de alianzas estratégicas con universidades, institutos públicos de investigación, públicos o privados, nacionales o internacionales </a:t>
            </a:r>
            <a:endParaRPr lang="es-ES" sz="1500" dirty="0"/>
          </a:p>
          <a:p>
            <a:pPr algn="just"/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4362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96037" y="857250"/>
            <a:ext cx="3085906" cy="378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/>
              <a:t>OBJETIVOS   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473380" y="1503062"/>
            <a:ext cx="6377457" cy="3942438"/>
          </a:xfrm>
        </p:spPr>
        <p:txBody>
          <a:bodyPr>
            <a:noAutofit/>
          </a:bodyPr>
          <a:lstStyle/>
          <a:p>
            <a:pPr algn="just"/>
            <a:endParaRPr lang="es-EC" sz="1800" dirty="0"/>
          </a:p>
          <a:p>
            <a:pPr algn="just"/>
            <a:r>
              <a:rPr lang="es-EC" sz="1800" dirty="0"/>
              <a:t>Ser una empresa líder en la región enfocada en mejorar el acceso a los medicamentos esenciales, comercializando y produciendo genéricos de calidad a precios accesibles </a:t>
            </a:r>
          </a:p>
          <a:p>
            <a:pPr algn="just"/>
            <a:endParaRPr lang="es-EC" sz="1800" dirty="0"/>
          </a:p>
          <a:p>
            <a:pPr algn="just"/>
            <a:r>
              <a:rPr lang="es-EC" sz="1800" dirty="0"/>
              <a:t>Producir medicamentos de poca demanda y de bajos costos (poco atractivos para las farmacéuticas privadas) y suplir de estos al país y los países miembros de la región.</a:t>
            </a:r>
          </a:p>
          <a:p>
            <a:pPr algn="just"/>
            <a:endParaRPr lang="es-EC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119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4323</Words>
  <Application>Microsoft Office PowerPoint</Application>
  <PresentationFormat>Presentación en pantalla (4:3)</PresentationFormat>
  <Paragraphs>228</Paragraphs>
  <Slides>14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Foro Internacional: “Acceso a Medicamentos y Propiedad Intelectual: Hepatitis C y VIH”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Veronica Espinosa Serrano</dc:creator>
  <cp:lastModifiedBy>monica di giano</cp:lastModifiedBy>
  <cp:revision>8</cp:revision>
  <dcterms:created xsi:type="dcterms:W3CDTF">2014-05-22T14:30:45Z</dcterms:created>
  <dcterms:modified xsi:type="dcterms:W3CDTF">2015-06-16T20:21:23Z</dcterms:modified>
</cp:coreProperties>
</file>