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17" r:id="rId3"/>
    <p:sldId id="318" r:id="rId4"/>
    <p:sldId id="319" r:id="rId5"/>
    <p:sldId id="303" r:id="rId6"/>
    <p:sldId id="304" r:id="rId7"/>
    <p:sldId id="306" r:id="rId8"/>
    <p:sldId id="328" r:id="rId9"/>
    <p:sldId id="330" r:id="rId10"/>
    <p:sldId id="329" r:id="rId11"/>
    <p:sldId id="265" r:id="rId12"/>
    <p:sldId id="285" r:id="rId13"/>
    <p:sldId id="289" r:id="rId14"/>
    <p:sldId id="290" r:id="rId15"/>
    <p:sldId id="295" r:id="rId16"/>
    <p:sldId id="292" r:id="rId17"/>
    <p:sldId id="291" r:id="rId18"/>
    <p:sldId id="332" r:id="rId19"/>
    <p:sldId id="281" r:id="rId20"/>
    <p:sldId id="327" r:id="rId21"/>
    <p:sldId id="322" r:id="rId22"/>
    <p:sldId id="323" r:id="rId23"/>
    <p:sldId id="325" r:id="rId24"/>
    <p:sldId id="326" r:id="rId25"/>
    <p:sldId id="313" r:id="rId26"/>
    <p:sldId id="331" r:id="rId27"/>
    <p:sldId id="321" r:id="rId2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63" d="100"/>
          <a:sy n="63" d="100"/>
        </p:scale>
        <p:origin x="-869" y="-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ALBA%20SAAVEDRA\Dropbox\Magistrales\Mercado%20magistra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defRPr/>
            </a:pPr>
            <a:r>
              <a:rPr lang="es-CO" dirty="0" smtClean="0"/>
              <a:t>Colombia:</a:t>
            </a:r>
            <a:r>
              <a:rPr lang="es-CO" baseline="0" dirty="0" smtClean="0"/>
              <a:t> Empresas que fabrican </a:t>
            </a:r>
            <a:r>
              <a:rPr lang="es-CO" dirty="0" smtClean="0"/>
              <a:t>magistrales</a:t>
            </a:r>
            <a:endParaRPr lang="es-CO" dirty="0"/>
          </a:p>
        </c:rich>
      </c:tx>
      <c:overlay val="0"/>
    </c:title>
    <c:autoTitleDeleted val="0"/>
    <c:plotArea>
      <c:layout/>
      <c:pieChart>
        <c:varyColors val="1"/>
        <c:ser>
          <c:idx val="0"/>
          <c:order val="0"/>
          <c:dLbls>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Hoja1!$B$3:$C$3</c:f>
              <c:strCache>
                <c:ptCount val="2"/>
                <c:pt idx="0">
                  <c:v>Empresas con BPE</c:v>
                </c:pt>
                <c:pt idx="1">
                  <c:v>Empresas sin BPE</c:v>
                </c:pt>
              </c:strCache>
            </c:strRef>
          </c:cat>
          <c:val>
            <c:numRef>
              <c:f>Hoja1!$B$4:$C$4</c:f>
              <c:numCache>
                <c:formatCode>General</c:formatCode>
                <c:ptCount val="2"/>
                <c:pt idx="0">
                  <c:v>17</c:v>
                </c:pt>
                <c:pt idx="1">
                  <c:v>7</c:v>
                </c:pt>
              </c:numCache>
            </c:numRef>
          </c:val>
        </c:ser>
        <c:dLbls>
          <c:dLblPos val="ctr"/>
          <c:showLegendKey val="0"/>
          <c:showVal val="1"/>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s-A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924E93-9CB0-4AE2-BA56-AB48BF13FD5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ACC6614C-1586-4F95-A00E-204F5E350677}">
      <dgm:prSet/>
      <dgm:spPr/>
      <dgm:t>
        <a:bodyPr/>
        <a:lstStyle/>
        <a:p>
          <a:pPr rtl="0"/>
          <a:r>
            <a:rPr lang="es-MX" dirty="0" smtClean="0"/>
            <a:t>Control de procesos</a:t>
          </a:r>
          <a:endParaRPr lang="es-MX" dirty="0"/>
        </a:p>
      </dgm:t>
    </dgm:pt>
    <dgm:pt modelId="{CC331A7B-F165-4696-A2C0-63FFE1CBD116}" type="parTrans" cxnId="{576FA286-1199-4DE4-9189-9FE39EB174A8}">
      <dgm:prSet/>
      <dgm:spPr/>
      <dgm:t>
        <a:bodyPr/>
        <a:lstStyle/>
        <a:p>
          <a:endParaRPr lang="es-MX"/>
        </a:p>
      </dgm:t>
    </dgm:pt>
    <dgm:pt modelId="{EAB659AA-F911-4990-940B-5C66A0714613}" type="sibTrans" cxnId="{576FA286-1199-4DE4-9189-9FE39EB174A8}">
      <dgm:prSet/>
      <dgm:spPr/>
      <dgm:t>
        <a:bodyPr/>
        <a:lstStyle/>
        <a:p>
          <a:endParaRPr lang="es-MX"/>
        </a:p>
      </dgm:t>
    </dgm:pt>
    <dgm:pt modelId="{C4192F6D-7C4F-4B75-845F-94AE30C31C45}">
      <dgm:prSet/>
      <dgm:spPr/>
      <dgm:t>
        <a:bodyPr/>
        <a:lstStyle/>
        <a:p>
          <a:pPr rtl="0"/>
          <a:r>
            <a:rPr lang="es-MX" dirty="0" smtClean="0"/>
            <a:t>Estandariza el proceso</a:t>
          </a:r>
          <a:endParaRPr lang="es-MX" dirty="0"/>
        </a:p>
      </dgm:t>
    </dgm:pt>
    <dgm:pt modelId="{02F556BB-6B94-4A11-A21F-F498C6140300}" type="parTrans" cxnId="{D224454A-6728-4B1F-806D-25F6973C9401}">
      <dgm:prSet/>
      <dgm:spPr/>
      <dgm:t>
        <a:bodyPr/>
        <a:lstStyle/>
        <a:p>
          <a:endParaRPr lang="es-MX"/>
        </a:p>
      </dgm:t>
    </dgm:pt>
    <dgm:pt modelId="{D536FB6B-B0F7-4FAF-A82C-99577E340133}" type="sibTrans" cxnId="{D224454A-6728-4B1F-806D-25F6973C9401}">
      <dgm:prSet/>
      <dgm:spPr/>
      <dgm:t>
        <a:bodyPr/>
        <a:lstStyle/>
        <a:p>
          <a:endParaRPr lang="es-MX"/>
        </a:p>
      </dgm:t>
    </dgm:pt>
    <dgm:pt modelId="{0126D0B7-1F57-4C6F-9AB2-0945B2514877}">
      <dgm:prSet/>
      <dgm:spPr/>
      <dgm:t>
        <a:bodyPr/>
        <a:lstStyle/>
        <a:p>
          <a:pPr rtl="0"/>
          <a:r>
            <a:rPr lang="es-MX" dirty="0" smtClean="0"/>
            <a:t>Evitar contaminación cruzada</a:t>
          </a:r>
          <a:endParaRPr lang="es-MX" dirty="0"/>
        </a:p>
      </dgm:t>
    </dgm:pt>
    <dgm:pt modelId="{39549D40-57DF-4F90-99BE-B65C00B857CA}" type="parTrans" cxnId="{B07F9BD3-0F2E-4072-8EDE-38D798611658}">
      <dgm:prSet/>
      <dgm:spPr/>
      <dgm:t>
        <a:bodyPr/>
        <a:lstStyle/>
        <a:p>
          <a:endParaRPr lang="es-MX"/>
        </a:p>
      </dgm:t>
    </dgm:pt>
    <dgm:pt modelId="{8A254446-32E1-4C67-973F-1EC700BFF613}" type="sibTrans" cxnId="{B07F9BD3-0F2E-4072-8EDE-38D798611658}">
      <dgm:prSet/>
      <dgm:spPr/>
      <dgm:t>
        <a:bodyPr/>
        <a:lstStyle/>
        <a:p>
          <a:endParaRPr lang="es-MX"/>
        </a:p>
      </dgm:t>
    </dgm:pt>
    <dgm:pt modelId="{89C4CB93-1147-441F-A07A-EA30A1D81480}">
      <dgm:prSet/>
      <dgm:spPr/>
      <dgm:t>
        <a:bodyPr/>
        <a:lstStyle/>
        <a:p>
          <a:pPr rtl="0"/>
          <a:r>
            <a:rPr lang="es-MX" dirty="0" smtClean="0"/>
            <a:t>Economía de escala</a:t>
          </a:r>
          <a:endParaRPr lang="es-MX" dirty="0"/>
        </a:p>
      </dgm:t>
    </dgm:pt>
    <dgm:pt modelId="{4C233C26-313B-42DD-8A62-FA1439B1404E}" type="parTrans" cxnId="{5D8E88AF-6564-425A-8CD8-5CAE0775D4C6}">
      <dgm:prSet/>
      <dgm:spPr/>
      <dgm:t>
        <a:bodyPr/>
        <a:lstStyle/>
        <a:p>
          <a:endParaRPr lang="es-MX"/>
        </a:p>
      </dgm:t>
    </dgm:pt>
    <dgm:pt modelId="{85E2ACA0-A9D4-4ABF-BF39-37BFB7708C7A}" type="sibTrans" cxnId="{5D8E88AF-6564-425A-8CD8-5CAE0775D4C6}">
      <dgm:prSet/>
      <dgm:spPr/>
      <dgm:t>
        <a:bodyPr/>
        <a:lstStyle/>
        <a:p>
          <a:endParaRPr lang="es-MX"/>
        </a:p>
      </dgm:t>
    </dgm:pt>
    <dgm:pt modelId="{02F952C7-D0EF-4055-ABDB-60CB2DA00DB9}">
      <dgm:prSet/>
      <dgm:spPr/>
      <dgm:t>
        <a:bodyPr/>
        <a:lstStyle/>
        <a:p>
          <a:pPr rtl="0"/>
          <a:r>
            <a:rPr lang="es-MX" dirty="0" smtClean="0"/>
            <a:t>Reducir costos de producción</a:t>
          </a:r>
          <a:endParaRPr lang="es-MX" dirty="0"/>
        </a:p>
      </dgm:t>
    </dgm:pt>
    <dgm:pt modelId="{915B2C1F-8CD3-4A11-9652-5D60AB6760FF}" type="parTrans" cxnId="{79D19732-0B57-46A8-8A7C-C050AAB56B2F}">
      <dgm:prSet/>
      <dgm:spPr/>
      <dgm:t>
        <a:bodyPr/>
        <a:lstStyle/>
        <a:p>
          <a:endParaRPr lang="es-MX"/>
        </a:p>
      </dgm:t>
    </dgm:pt>
    <dgm:pt modelId="{5D06EA25-D749-4C0F-9DBD-E3E2E5BF3AC8}" type="sibTrans" cxnId="{79D19732-0B57-46A8-8A7C-C050AAB56B2F}">
      <dgm:prSet/>
      <dgm:spPr/>
      <dgm:t>
        <a:bodyPr/>
        <a:lstStyle/>
        <a:p>
          <a:endParaRPr lang="es-MX"/>
        </a:p>
      </dgm:t>
    </dgm:pt>
    <dgm:pt modelId="{B6F0331C-EDE0-433D-8428-9393B75FCD90}">
      <dgm:prSet/>
      <dgm:spPr/>
      <dgm:t>
        <a:bodyPr/>
        <a:lstStyle/>
        <a:p>
          <a:pPr rtl="0"/>
          <a:r>
            <a:rPr lang="es-MX" dirty="0" smtClean="0"/>
            <a:t>Reducir precios</a:t>
          </a:r>
          <a:endParaRPr lang="es-MX" dirty="0"/>
        </a:p>
      </dgm:t>
    </dgm:pt>
    <dgm:pt modelId="{AA3C1E35-E882-4265-BC44-2AD6D08E4381}" type="parTrans" cxnId="{5021AA75-562E-477D-ABE0-B71BA10A1E7C}">
      <dgm:prSet/>
      <dgm:spPr/>
      <dgm:t>
        <a:bodyPr/>
        <a:lstStyle/>
        <a:p>
          <a:endParaRPr lang="es-MX"/>
        </a:p>
      </dgm:t>
    </dgm:pt>
    <dgm:pt modelId="{D9C560A8-531F-4489-9AEE-FF7B50090432}" type="sibTrans" cxnId="{5021AA75-562E-477D-ABE0-B71BA10A1E7C}">
      <dgm:prSet/>
      <dgm:spPr/>
      <dgm:t>
        <a:bodyPr/>
        <a:lstStyle/>
        <a:p>
          <a:endParaRPr lang="es-MX"/>
        </a:p>
      </dgm:t>
    </dgm:pt>
    <dgm:pt modelId="{09574D08-2E49-4C89-B0EC-A9E2D4ACE196}">
      <dgm:prSet/>
      <dgm:spPr/>
      <dgm:t>
        <a:bodyPr/>
        <a:lstStyle/>
        <a:p>
          <a:pPr rtl="0"/>
          <a:r>
            <a:rPr lang="es-MX" b="1" dirty="0" smtClean="0"/>
            <a:t>Garantizar la calidad del producto</a:t>
          </a:r>
          <a:endParaRPr lang="es-MX" b="1" dirty="0"/>
        </a:p>
      </dgm:t>
    </dgm:pt>
    <dgm:pt modelId="{621B5AFB-532E-4C05-AE45-EA2DD2B85D8E}" type="parTrans" cxnId="{A6DEA825-2881-4224-8DE4-E738069B3B40}">
      <dgm:prSet/>
      <dgm:spPr/>
      <dgm:t>
        <a:bodyPr/>
        <a:lstStyle/>
        <a:p>
          <a:endParaRPr lang="es-MX"/>
        </a:p>
      </dgm:t>
    </dgm:pt>
    <dgm:pt modelId="{257F314F-E829-435A-B389-CE5EEAF1F693}" type="sibTrans" cxnId="{A6DEA825-2881-4224-8DE4-E738069B3B40}">
      <dgm:prSet/>
      <dgm:spPr/>
      <dgm:t>
        <a:bodyPr/>
        <a:lstStyle/>
        <a:p>
          <a:endParaRPr lang="es-MX"/>
        </a:p>
      </dgm:t>
    </dgm:pt>
    <dgm:pt modelId="{1D00FA3D-02EE-4DB3-93A3-04BE21285E8E}">
      <dgm:prSet/>
      <dgm:spPr/>
      <dgm:t>
        <a:bodyPr/>
        <a:lstStyle/>
        <a:p>
          <a:pPr rtl="0"/>
          <a:r>
            <a:rPr lang="es-MX" dirty="0" smtClean="0"/>
            <a:t>Reproducibilidad de productos</a:t>
          </a:r>
          <a:endParaRPr lang="es-MX" dirty="0"/>
        </a:p>
      </dgm:t>
    </dgm:pt>
    <dgm:pt modelId="{7F0AF1B4-CF22-4684-B33D-147EA01B52D4}" type="parTrans" cxnId="{2B915E42-3758-43FE-869F-5FBC9A9DE762}">
      <dgm:prSet/>
      <dgm:spPr/>
    </dgm:pt>
    <dgm:pt modelId="{851929CC-580F-4BC1-97D9-D609F68E787D}" type="sibTrans" cxnId="{2B915E42-3758-43FE-869F-5FBC9A9DE762}">
      <dgm:prSet/>
      <dgm:spPr/>
    </dgm:pt>
    <dgm:pt modelId="{09785B0D-EEA1-4887-A107-239185F16044}" type="pres">
      <dgm:prSet presAssocID="{D6924E93-9CB0-4AE2-BA56-AB48BF13FD5B}" presName="Name0" presStyleCnt="0">
        <dgm:presLayoutVars>
          <dgm:dir/>
          <dgm:animLvl val="lvl"/>
          <dgm:resizeHandles val="exact"/>
        </dgm:presLayoutVars>
      </dgm:prSet>
      <dgm:spPr/>
      <dgm:t>
        <a:bodyPr/>
        <a:lstStyle/>
        <a:p>
          <a:endParaRPr lang="es-MX"/>
        </a:p>
      </dgm:t>
    </dgm:pt>
    <dgm:pt modelId="{A4EF7E33-F2D2-4BC2-9EE4-1A0C5734B885}" type="pres">
      <dgm:prSet presAssocID="{ACC6614C-1586-4F95-A00E-204F5E350677}" presName="composite" presStyleCnt="0"/>
      <dgm:spPr/>
    </dgm:pt>
    <dgm:pt modelId="{0D165F76-9647-4655-837B-EBBA465E6E59}" type="pres">
      <dgm:prSet presAssocID="{ACC6614C-1586-4F95-A00E-204F5E350677}" presName="parTx" presStyleLbl="alignNode1" presStyleIdx="0" presStyleCnt="2">
        <dgm:presLayoutVars>
          <dgm:chMax val="0"/>
          <dgm:chPref val="0"/>
          <dgm:bulletEnabled val="1"/>
        </dgm:presLayoutVars>
      </dgm:prSet>
      <dgm:spPr/>
      <dgm:t>
        <a:bodyPr/>
        <a:lstStyle/>
        <a:p>
          <a:endParaRPr lang="es-MX"/>
        </a:p>
      </dgm:t>
    </dgm:pt>
    <dgm:pt modelId="{DE83DC79-E728-423E-8235-50014942FEF5}" type="pres">
      <dgm:prSet presAssocID="{ACC6614C-1586-4F95-A00E-204F5E350677}" presName="desTx" presStyleLbl="alignAccFollowNode1" presStyleIdx="0" presStyleCnt="2">
        <dgm:presLayoutVars>
          <dgm:bulletEnabled val="1"/>
        </dgm:presLayoutVars>
      </dgm:prSet>
      <dgm:spPr/>
      <dgm:t>
        <a:bodyPr/>
        <a:lstStyle/>
        <a:p>
          <a:endParaRPr lang="es-MX"/>
        </a:p>
      </dgm:t>
    </dgm:pt>
    <dgm:pt modelId="{93ACB746-E116-4F32-909F-437501468900}" type="pres">
      <dgm:prSet presAssocID="{EAB659AA-F911-4990-940B-5C66A0714613}" presName="space" presStyleCnt="0"/>
      <dgm:spPr/>
    </dgm:pt>
    <dgm:pt modelId="{87F79E90-2F22-48C1-93F9-18F9A2066DA1}" type="pres">
      <dgm:prSet presAssocID="{89C4CB93-1147-441F-A07A-EA30A1D81480}" presName="composite" presStyleCnt="0"/>
      <dgm:spPr/>
    </dgm:pt>
    <dgm:pt modelId="{974FECDC-88EB-432B-B94E-2DB4B4B02F0A}" type="pres">
      <dgm:prSet presAssocID="{89C4CB93-1147-441F-A07A-EA30A1D81480}" presName="parTx" presStyleLbl="alignNode1" presStyleIdx="1" presStyleCnt="2">
        <dgm:presLayoutVars>
          <dgm:chMax val="0"/>
          <dgm:chPref val="0"/>
          <dgm:bulletEnabled val="1"/>
        </dgm:presLayoutVars>
      </dgm:prSet>
      <dgm:spPr/>
      <dgm:t>
        <a:bodyPr/>
        <a:lstStyle/>
        <a:p>
          <a:endParaRPr lang="es-MX"/>
        </a:p>
      </dgm:t>
    </dgm:pt>
    <dgm:pt modelId="{BD8D4E79-1D5C-4F85-8419-2F1F3D1C907D}" type="pres">
      <dgm:prSet presAssocID="{89C4CB93-1147-441F-A07A-EA30A1D81480}" presName="desTx" presStyleLbl="alignAccFollowNode1" presStyleIdx="1" presStyleCnt="2">
        <dgm:presLayoutVars>
          <dgm:bulletEnabled val="1"/>
        </dgm:presLayoutVars>
      </dgm:prSet>
      <dgm:spPr/>
      <dgm:t>
        <a:bodyPr/>
        <a:lstStyle/>
        <a:p>
          <a:endParaRPr lang="es-MX"/>
        </a:p>
      </dgm:t>
    </dgm:pt>
  </dgm:ptLst>
  <dgm:cxnLst>
    <dgm:cxn modelId="{5021AA75-562E-477D-ABE0-B71BA10A1E7C}" srcId="{89C4CB93-1147-441F-A07A-EA30A1D81480}" destId="{B6F0331C-EDE0-433D-8428-9393B75FCD90}" srcOrd="1" destOrd="0" parTransId="{AA3C1E35-E882-4265-BC44-2AD6D08E4381}" sibTransId="{D9C560A8-531F-4489-9AEE-FF7B50090432}"/>
    <dgm:cxn modelId="{79D19732-0B57-46A8-8A7C-C050AAB56B2F}" srcId="{89C4CB93-1147-441F-A07A-EA30A1D81480}" destId="{02F952C7-D0EF-4055-ABDB-60CB2DA00DB9}" srcOrd="0" destOrd="0" parTransId="{915B2C1F-8CD3-4A11-9652-5D60AB6760FF}" sibTransId="{5D06EA25-D749-4C0F-9DBD-E3E2E5BF3AC8}"/>
    <dgm:cxn modelId="{E56DCF61-BC9A-46D4-A9FB-6B1ED171CBD5}" type="presOf" srcId="{C4192F6D-7C4F-4B75-845F-94AE30C31C45}" destId="{DE83DC79-E728-423E-8235-50014942FEF5}" srcOrd="0" destOrd="0" presId="urn:microsoft.com/office/officeart/2005/8/layout/hList1"/>
    <dgm:cxn modelId="{B0306EF2-AB4B-49D0-8E8B-03EAA454FBB3}" type="presOf" srcId="{D6924E93-9CB0-4AE2-BA56-AB48BF13FD5B}" destId="{09785B0D-EEA1-4887-A107-239185F16044}" srcOrd="0" destOrd="0" presId="urn:microsoft.com/office/officeart/2005/8/layout/hList1"/>
    <dgm:cxn modelId="{056B93B2-B379-4446-B5D5-9FBCB2DB2282}" type="presOf" srcId="{09574D08-2E49-4C89-B0EC-A9E2D4ACE196}" destId="{DE83DC79-E728-423E-8235-50014942FEF5}" srcOrd="0" destOrd="3" presId="urn:microsoft.com/office/officeart/2005/8/layout/hList1"/>
    <dgm:cxn modelId="{E723A3F8-3587-43AA-A769-D7BC2CC0873B}" type="presOf" srcId="{89C4CB93-1147-441F-A07A-EA30A1D81480}" destId="{974FECDC-88EB-432B-B94E-2DB4B4B02F0A}" srcOrd="0" destOrd="0" presId="urn:microsoft.com/office/officeart/2005/8/layout/hList1"/>
    <dgm:cxn modelId="{5D8E88AF-6564-425A-8CD8-5CAE0775D4C6}" srcId="{D6924E93-9CB0-4AE2-BA56-AB48BF13FD5B}" destId="{89C4CB93-1147-441F-A07A-EA30A1D81480}" srcOrd="1" destOrd="0" parTransId="{4C233C26-313B-42DD-8A62-FA1439B1404E}" sibTransId="{85E2ACA0-A9D4-4ABF-BF39-37BFB7708C7A}"/>
    <dgm:cxn modelId="{DAE2F9F8-A386-4308-9275-9E70D41BBA7D}" type="presOf" srcId="{02F952C7-D0EF-4055-ABDB-60CB2DA00DB9}" destId="{BD8D4E79-1D5C-4F85-8419-2F1F3D1C907D}" srcOrd="0" destOrd="0" presId="urn:microsoft.com/office/officeart/2005/8/layout/hList1"/>
    <dgm:cxn modelId="{2B915E42-3758-43FE-869F-5FBC9A9DE762}" srcId="{ACC6614C-1586-4F95-A00E-204F5E350677}" destId="{1D00FA3D-02EE-4DB3-93A3-04BE21285E8E}" srcOrd="1" destOrd="0" parTransId="{7F0AF1B4-CF22-4684-B33D-147EA01B52D4}" sibTransId="{851929CC-580F-4BC1-97D9-D609F68E787D}"/>
    <dgm:cxn modelId="{576FA286-1199-4DE4-9189-9FE39EB174A8}" srcId="{D6924E93-9CB0-4AE2-BA56-AB48BF13FD5B}" destId="{ACC6614C-1586-4F95-A00E-204F5E350677}" srcOrd="0" destOrd="0" parTransId="{CC331A7B-F165-4696-A2C0-63FFE1CBD116}" sibTransId="{EAB659AA-F911-4990-940B-5C66A0714613}"/>
    <dgm:cxn modelId="{B07F9BD3-0F2E-4072-8EDE-38D798611658}" srcId="{ACC6614C-1586-4F95-A00E-204F5E350677}" destId="{0126D0B7-1F57-4C6F-9AB2-0945B2514877}" srcOrd="2" destOrd="0" parTransId="{39549D40-57DF-4F90-99BE-B65C00B857CA}" sibTransId="{8A254446-32E1-4C67-973F-1EC700BFF613}"/>
    <dgm:cxn modelId="{F4540AD0-27CB-47C8-BA31-66D36B772A01}" type="presOf" srcId="{0126D0B7-1F57-4C6F-9AB2-0945B2514877}" destId="{DE83DC79-E728-423E-8235-50014942FEF5}" srcOrd="0" destOrd="2" presId="urn:microsoft.com/office/officeart/2005/8/layout/hList1"/>
    <dgm:cxn modelId="{D224454A-6728-4B1F-806D-25F6973C9401}" srcId="{ACC6614C-1586-4F95-A00E-204F5E350677}" destId="{C4192F6D-7C4F-4B75-845F-94AE30C31C45}" srcOrd="0" destOrd="0" parTransId="{02F556BB-6B94-4A11-A21F-F498C6140300}" sibTransId="{D536FB6B-B0F7-4FAF-A82C-99577E340133}"/>
    <dgm:cxn modelId="{A6DEA825-2881-4224-8DE4-E738069B3B40}" srcId="{ACC6614C-1586-4F95-A00E-204F5E350677}" destId="{09574D08-2E49-4C89-B0EC-A9E2D4ACE196}" srcOrd="3" destOrd="0" parTransId="{621B5AFB-532E-4C05-AE45-EA2DD2B85D8E}" sibTransId="{257F314F-E829-435A-B389-CE5EEAF1F693}"/>
    <dgm:cxn modelId="{C591F86C-E2AC-4832-A9E0-557A59EB7586}" type="presOf" srcId="{B6F0331C-EDE0-433D-8428-9393B75FCD90}" destId="{BD8D4E79-1D5C-4F85-8419-2F1F3D1C907D}" srcOrd="0" destOrd="1" presId="urn:microsoft.com/office/officeart/2005/8/layout/hList1"/>
    <dgm:cxn modelId="{4035D218-2062-4203-87F4-209DA0AA808A}" type="presOf" srcId="{ACC6614C-1586-4F95-A00E-204F5E350677}" destId="{0D165F76-9647-4655-837B-EBBA465E6E59}" srcOrd="0" destOrd="0" presId="urn:microsoft.com/office/officeart/2005/8/layout/hList1"/>
    <dgm:cxn modelId="{2E8BB2FC-26B4-416E-BB77-0D46BEBE8DBE}" type="presOf" srcId="{1D00FA3D-02EE-4DB3-93A3-04BE21285E8E}" destId="{DE83DC79-E728-423E-8235-50014942FEF5}" srcOrd="0" destOrd="1" presId="urn:microsoft.com/office/officeart/2005/8/layout/hList1"/>
    <dgm:cxn modelId="{E4587951-4DF1-432D-AA4F-1FBC606FBF2B}" type="presParOf" srcId="{09785B0D-EEA1-4887-A107-239185F16044}" destId="{A4EF7E33-F2D2-4BC2-9EE4-1A0C5734B885}" srcOrd="0" destOrd="0" presId="urn:microsoft.com/office/officeart/2005/8/layout/hList1"/>
    <dgm:cxn modelId="{23642A22-A0AB-4617-9F75-5C208BF4E38F}" type="presParOf" srcId="{A4EF7E33-F2D2-4BC2-9EE4-1A0C5734B885}" destId="{0D165F76-9647-4655-837B-EBBA465E6E59}" srcOrd="0" destOrd="0" presId="urn:microsoft.com/office/officeart/2005/8/layout/hList1"/>
    <dgm:cxn modelId="{64C332E3-7D31-4145-982D-30B3E97DDCEE}" type="presParOf" srcId="{A4EF7E33-F2D2-4BC2-9EE4-1A0C5734B885}" destId="{DE83DC79-E728-423E-8235-50014942FEF5}" srcOrd="1" destOrd="0" presId="urn:microsoft.com/office/officeart/2005/8/layout/hList1"/>
    <dgm:cxn modelId="{E6F7B2E1-8035-4F21-A0A8-8A0C0D18BC3C}" type="presParOf" srcId="{09785B0D-EEA1-4887-A107-239185F16044}" destId="{93ACB746-E116-4F32-909F-437501468900}" srcOrd="1" destOrd="0" presId="urn:microsoft.com/office/officeart/2005/8/layout/hList1"/>
    <dgm:cxn modelId="{F90C806D-3E63-4A6F-AF7B-AFF0D0414FB1}" type="presParOf" srcId="{09785B0D-EEA1-4887-A107-239185F16044}" destId="{87F79E90-2F22-48C1-93F9-18F9A2066DA1}" srcOrd="2" destOrd="0" presId="urn:microsoft.com/office/officeart/2005/8/layout/hList1"/>
    <dgm:cxn modelId="{1BEA573F-F55E-4E21-ABE3-A6F8814098E3}" type="presParOf" srcId="{87F79E90-2F22-48C1-93F9-18F9A2066DA1}" destId="{974FECDC-88EB-432B-B94E-2DB4B4B02F0A}" srcOrd="0" destOrd="0" presId="urn:microsoft.com/office/officeart/2005/8/layout/hList1"/>
    <dgm:cxn modelId="{0CF7B001-72A6-4CC9-865A-BB115ADAF2D2}" type="presParOf" srcId="{87F79E90-2F22-48C1-93F9-18F9A2066DA1}" destId="{BD8D4E79-1D5C-4F85-8419-2F1F3D1C907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D3C7B2-4308-4527-8265-AE5512F39071}"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s-CO"/>
        </a:p>
      </dgm:t>
    </dgm:pt>
    <dgm:pt modelId="{9978574B-A4A1-4CE2-879E-808D7F427622}">
      <dgm:prSet phldrT="[Texto]" custT="1"/>
      <dgm:spPr/>
      <dgm:t>
        <a:bodyPr/>
        <a:lstStyle/>
        <a:p>
          <a:pPr algn="just"/>
          <a:r>
            <a:rPr lang="es-CO" sz="2100" dirty="0" smtClean="0"/>
            <a:t>Se dispensaron 8,33 millones de recetas de fórmulas magistrales en el 2009. El 0,9% de todas las recetas dispensadas para SNS</a:t>
          </a:r>
          <a:endParaRPr lang="es-CO" sz="2100" dirty="0"/>
        </a:p>
      </dgm:t>
    </dgm:pt>
    <dgm:pt modelId="{5EB6DAF3-7039-47F0-818D-EC680B949CDA}" type="parTrans" cxnId="{EBD30269-EAC3-483F-A1E8-3674B33E3ADC}">
      <dgm:prSet/>
      <dgm:spPr/>
      <dgm:t>
        <a:bodyPr/>
        <a:lstStyle/>
        <a:p>
          <a:endParaRPr lang="es-CO" sz="2100"/>
        </a:p>
      </dgm:t>
    </dgm:pt>
    <dgm:pt modelId="{3EEEABF1-54AC-48E3-BA0A-C66E16C4DDBE}" type="sibTrans" cxnId="{EBD30269-EAC3-483F-A1E8-3674B33E3ADC}">
      <dgm:prSet/>
      <dgm:spPr/>
      <dgm:t>
        <a:bodyPr/>
        <a:lstStyle/>
        <a:p>
          <a:endParaRPr lang="es-CO" sz="2100"/>
        </a:p>
      </dgm:t>
    </dgm:pt>
    <dgm:pt modelId="{B9D9352D-ED4B-45B3-8D31-BB155D259ADF}">
      <dgm:prSet phldrT="[Texto]" custT="1"/>
      <dgm:spPr/>
      <dgm:t>
        <a:bodyPr/>
        <a:lstStyle/>
        <a:p>
          <a:pPr algn="just"/>
          <a:r>
            <a:rPr lang="es-CO" sz="2000" dirty="0" smtClean="0"/>
            <a:t>En el 2000,  el número de recetas de fórmulas magistrales dispensadas para el SNS fue de 6,35 millones, el crecimiento fue continuo hasta el año 2007 (9,17 millones de fórmulas magistrales). A partir de ese momento, se experimentó un leve retroceso anual del 3,5% en 2008 (8,85 millones de recetas) y del 5,9% en 2009</a:t>
          </a:r>
          <a:endParaRPr lang="es-CO" sz="2000" dirty="0"/>
        </a:p>
      </dgm:t>
    </dgm:pt>
    <dgm:pt modelId="{DDE9D1DB-ED97-41D4-B357-6164AA2FB32F}" type="parTrans" cxnId="{C257207F-8EA8-4911-9138-2D4845AC7AE8}">
      <dgm:prSet/>
      <dgm:spPr/>
      <dgm:t>
        <a:bodyPr/>
        <a:lstStyle/>
        <a:p>
          <a:endParaRPr lang="es-CO" sz="2100"/>
        </a:p>
      </dgm:t>
    </dgm:pt>
    <dgm:pt modelId="{54EDE30A-E147-428B-B12F-DA064405C831}" type="sibTrans" cxnId="{C257207F-8EA8-4911-9138-2D4845AC7AE8}">
      <dgm:prSet/>
      <dgm:spPr/>
      <dgm:t>
        <a:bodyPr/>
        <a:lstStyle/>
        <a:p>
          <a:endParaRPr lang="es-CO" sz="2100"/>
        </a:p>
      </dgm:t>
    </dgm:pt>
    <dgm:pt modelId="{197CE6D7-5997-4ACC-A56A-DED8BA3E9E09}">
      <dgm:prSet phldrT="[Texto]" custT="1"/>
      <dgm:spPr/>
      <dgm:t>
        <a:bodyPr/>
        <a:lstStyle/>
        <a:p>
          <a:pPr algn="just"/>
          <a:r>
            <a:rPr lang="es-CO" sz="2100" dirty="0" smtClean="0"/>
            <a:t>El uso más frecuente es en dermatología. También en  pediatría,  podología, anestesiología, alergología, oftalmología, ginecología, odontología, oncología, digestivo, veterinaria, </a:t>
          </a:r>
          <a:r>
            <a:rPr lang="es-CO" sz="2100" dirty="0" err="1" smtClean="0"/>
            <a:t>etc</a:t>
          </a:r>
          <a:r>
            <a:rPr lang="es-CO" sz="2100" dirty="0" smtClean="0"/>
            <a:t> </a:t>
          </a:r>
          <a:endParaRPr lang="es-CO" sz="2100" dirty="0"/>
        </a:p>
      </dgm:t>
    </dgm:pt>
    <dgm:pt modelId="{558F09C6-7B4F-40C3-BEE7-C5E1F27C614D}" type="parTrans" cxnId="{1038F15C-C7B8-4CAD-9BCE-3F988FFA89B3}">
      <dgm:prSet/>
      <dgm:spPr/>
      <dgm:t>
        <a:bodyPr/>
        <a:lstStyle/>
        <a:p>
          <a:endParaRPr lang="es-CO" sz="2100"/>
        </a:p>
      </dgm:t>
    </dgm:pt>
    <dgm:pt modelId="{4DFE4E21-C5B2-4FD6-B776-4D3CEB210898}" type="sibTrans" cxnId="{1038F15C-C7B8-4CAD-9BCE-3F988FFA89B3}">
      <dgm:prSet/>
      <dgm:spPr/>
      <dgm:t>
        <a:bodyPr/>
        <a:lstStyle/>
        <a:p>
          <a:endParaRPr lang="es-CO" sz="2100"/>
        </a:p>
      </dgm:t>
    </dgm:pt>
    <dgm:pt modelId="{60414BD7-8E03-4880-B18E-8686CFC1E289}" type="pres">
      <dgm:prSet presAssocID="{01D3C7B2-4308-4527-8265-AE5512F39071}" presName="linear" presStyleCnt="0">
        <dgm:presLayoutVars>
          <dgm:dir/>
          <dgm:animLvl val="lvl"/>
          <dgm:resizeHandles val="exact"/>
        </dgm:presLayoutVars>
      </dgm:prSet>
      <dgm:spPr/>
      <dgm:t>
        <a:bodyPr/>
        <a:lstStyle/>
        <a:p>
          <a:endParaRPr lang="es-CO"/>
        </a:p>
      </dgm:t>
    </dgm:pt>
    <dgm:pt modelId="{A6E32851-5D5C-4B29-8A15-7D86B6B2D154}" type="pres">
      <dgm:prSet presAssocID="{9978574B-A4A1-4CE2-879E-808D7F427622}" presName="parentLin" presStyleCnt="0"/>
      <dgm:spPr/>
    </dgm:pt>
    <dgm:pt modelId="{13346D82-B4BC-4774-9C9D-AFDF50FCC30A}" type="pres">
      <dgm:prSet presAssocID="{9978574B-A4A1-4CE2-879E-808D7F427622}" presName="parentLeftMargin" presStyleLbl="node1" presStyleIdx="0" presStyleCnt="3"/>
      <dgm:spPr/>
      <dgm:t>
        <a:bodyPr/>
        <a:lstStyle/>
        <a:p>
          <a:endParaRPr lang="es-CO"/>
        </a:p>
      </dgm:t>
    </dgm:pt>
    <dgm:pt modelId="{59E5A77D-282A-49B7-AC44-A16EB6F2DACE}" type="pres">
      <dgm:prSet presAssocID="{9978574B-A4A1-4CE2-879E-808D7F427622}" presName="parentText" presStyleLbl="node1" presStyleIdx="0" presStyleCnt="3" custScaleX="114652" custScaleY="93440">
        <dgm:presLayoutVars>
          <dgm:chMax val="0"/>
          <dgm:bulletEnabled val="1"/>
        </dgm:presLayoutVars>
      </dgm:prSet>
      <dgm:spPr/>
      <dgm:t>
        <a:bodyPr/>
        <a:lstStyle/>
        <a:p>
          <a:endParaRPr lang="es-CO"/>
        </a:p>
      </dgm:t>
    </dgm:pt>
    <dgm:pt modelId="{5517C854-871C-464D-82E4-8164265C894E}" type="pres">
      <dgm:prSet presAssocID="{9978574B-A4A1-4CE2-879E-808D7F427622}" presName="negativeSpace" presStyleCnt="0"/>
      <dgm:spPr/>
    </dgm:pt>
    <dgm:pt modelId="{3F1BA0B0-1674-41D4-9A8A-C466F14895C9}" type="pres">
      <dgm:prSet presAssocID="{9978574B-A4A1-4CE2-879E-808D7F427622}" presName="childText" presStyleLbl="conFgAcc1" presStyleIdx="0" presStyleCnt="3">
        <dgm:presLayoutVars>
          <dgm:bulletEnabled val="1"/>
        </dgm:presLayoutVars>
      </dgm:prSet>
      <dgm:spPr/>
    </dgm:pt>
    <dgm:pt modelId="{4041DDDD-31A4-4454-9C44-4B955B1FFFF4}" type="pres">
      <dgm:prSet presAssocID="{3EEEABF1-54AC-48E3-BA0A-C66E16C4DDBE}" presName="spaceBetweenRectangles" presStyleCnt="0"/>
      <dgm:spPr/>
    </dgm:pt>
    <dgm:pt modelId="{DF0F99B5-6A9D-4715-8F58-99DCD131E3E9}" type="pres">
      <dgm:prSet presAssocID="{B9D9352D-ED4B-45B3-8D31-BB155D259ADF}" presName="parentLin" presStyleCnt="0"/>
      <dgm:spPr/>
    </dgm:pt>
    <dgm:pt modelId="{EF294C41-9D4B-4A5D-A5ED-4A2E14AA254D}" type="pres">
      <dgm:prSet presAssocID="{B9D9352D-ED4B-45B3-8D31-BB155D259ADF}" presName="parentLeftMargin" presStyleLbl="node1" presStyleIdx="0" presStyleCnt="3"/>
      <dgm:spPr/>
      <dgm:t>
        <a:bodyPr/>
        <a:lstStyle/>
        <a:p>
          <a:endParaRPr lang="es-CO"/>
        </a:p>
      </dgm:t>
    </dgm:pt>
    <dgm:pt modelId="{29E2BEBD-21F1-4921-9504-3739745030A1}" type="pres">
      <dgm:prSet presAssocID="{B9D9352D-ED4B-45B3-8D31-BB155D259ADF}" presName="parentText" presStyleLbl="node1" presStyleIdx="1" presStyleCnt="3" custScaleX="124689" custScaleY="142512">
        <dgm:presLayoutVars>
          <dgm:chMax val="0"/>
          <dgm:bulletEnabled val="1"/>
        </dgm:presLayoutVars>
      </dgm:prSet>
      <dgm:spPr/>
      <dgm:t>
        <a:bodyPr/>
        <a:lstStyle/>
        <a:p>
          <a:endParaRPr lang="es-CO"/>
        </a:p>
      </dgm:t>
    </dgm:pt>
    <dgm:pt modelId="{14769E4D-C9D9-49BD-AC6C-A0D36B92A68D}" type="pres">
      <dgm:prSet presAssocID="{B9D9352D-ED4B-45B3-8D31-BB155D259ADF}" presName="negativeSpace" presStyleCnt="0"/>
      <dgm:spPr/>
    </dgm:pt>
    <dgm:pt modelId="{30D5F4FC-27B8-404C-AF62-C8E842F87127}" type="pres">
      <dgm:prSet presAssocID="{B9D9352D-ED4B-45B3-8D31-BB155D259ADF}" presName="childText" presStyleLbl="conFgAcc1" presStyleIdx="1" presStyleCnt="3">
        <dgm:presLayoutVars>
          <dgm:bulletEnabled val="1"/>
        </dgm:presLayoutVars>
      </dgm:prSet>
      <dgm:spPr/>
    </dgm:pt>
    <dgm:pt modelId="{3A97EAD5-2F6B-4FC3-A8CA-A53C58A596E0}" type="pres">
      <dgm:prSet presAssocID="{54EDE30A-E147-428B-B12F-DA064405C831}" presName="spaceBetweenRectangles" presStyleCnt="0"/>
      <dgm:spPr/>
    </dgm:pt>
    <dgm:pt modelId="{73C08FB7-44DA-498C-A5EE-9D789FC879A8}" type="pres">
      <dgm:prSet presAssocID="{197CE6D7-5997-4ACC-A56A-DED8BA3E9E09}" presName="parentLin" presStyleCnt="0"/>
      <dgm:spPr/>
    </dgm:pt>
    <dgm:pt modelId="{54258742-617E-40FE-86E7-B4F1CDC9769B}" type="pres">
      <dgm:prSet presAssocID="{197CE6D7-5997-4ACC-A56A-DED8BA3E9E09}" presName="parentLeftMargin" presStyleLbl="node1" presStyleIdx="1" presStyleCnt="3"/>
      <dgm:spPr/>
      <dgm:t>
        <a:bodyPr/>
        <a:lstStyle/>
        <a:p>
          <a:endParaRPr lang="es-CO"/>
        </a:p>
      </dgm:t>
    </dgm:pt>
    <dgm:pt modelId="{D47979E3-8276-4C7B-BBFA-F6CBF6875E5A}" type="pres">
      <dgm:prSet presAssocID="{197CE6D7-5997-4ACC-A56A-DED8BA3E9E09}" presName="parentText" presStyleLbl="node1" presStyleIdx="2" presStyleCnt="3" custScaleX="112642" custScaleY="97091">
        <dgm:presLayoutVars>
          <dgm:chMax val="0"/>
          <dgm:bulletEnabled val="1"/>
        </dgm:presLayoutVars>
      </dgm:prSet>
      <dgm:spPr/>
      <dgm:t>
        <a:bodyPr/>
        <a:lstStyle/>
        <a:p>
          <a:endParaRPr lang="es-CO"/>
        </a:p>
      </dgm:t>
    </dgm:pt>
    <dgm:pt modelId="{FCDFA25D-45E3-4B84-9386-4085FEF9CE99}" type="pres">
      <dgm:prSet presAssocID="{197CE6D7-5997-4ACC-A56A-DED8BA3E9E09}" presName="negativeSpace" presStyleCnt="0"/>
      <dgm:spPr/>
    </dgm:pt>
    <dgm:pt modelId="{C9A19E19-0EF7-4AFD-BF4A-B4585C657081}" type="pres">
      <dgm:prSet presAssocID="{197CE6D7-5997-4ACC-A56A-DED8BA3E9E09}" presName="childText" presStyleLbl="conFgAcc1" presStyleIdx="2" presStyleCnt="3">
        <dgm:presLayoutVars>
          <dgm:bulletEnabled val="1"/>
        </dgm:presLayoutVars>
      </dgm:prSet>
      <dgm:spPr/>
    </dgm:pt>
  </dgm:ptLst>
  <dgm:cxnLst>
    <dgm:cxn modelId="{F5B69509-0D0E-41FE-8DDC-83080AEEF758}" type="presOf" srcId="{9978574B-A4A1-4CE2-879E-808D7F427622}" destId="{13346D82-B4BC-4774-9C9D-AFDF50FCC30A}" srcOrd="0" destOrd="0" presId="urn:microsoft.com/office/officeart/2005/8/layout/list1"/>
    <dgm:cxn modelId="{F8C1584A-9EE0-4FA1-AC68-22FB7114BEFC}" type="presOf" srcId="{197CE6D7-5997-4ACC-A56A-DED8BA3E9E09}" destId="{D47979E3-8276-4C7B-BBFA-F6CBF6875E5A}" srcOrd="1" destOrd="0" presId="urn:microsoft.com/office/officeart/2005/8/layout/list1"/>
    <dgm:cxn modelId="{57C85488-1060-4552-8DEE-50C06579FF59}" type="presOf" srcId="{01D3C7B2-4308-4527-8265-AE5512F39071}" destId="{60414BD7-8E03-4880-B18E-8686CFC1E289}" srcOrd="0" destOrd="0" presId="urn:microsoft.com/office/officeart/2005/8/layout/list1"/>
    <dgm:cxn modelId="{1038F15C-C7B8-4CAD-9BCE-3F988FFA89B3}" srcId="{01D3C7B2-4308-4527-8265-AE5512F39071}" destId="{197CE6D7-5997-4ACC-A56A-DED8BA3E9E09}" srcOrd="2" destOrd="0" parTransId="{558F09C6-7B4F-40C3-BEE7-C5E1F27C614D}" sibTransId="{4DFE4E21-C5B2-4FD6-B776-4D3CEB210898}"/>
    <dgm:cxn modelId="{921C35C8-B26F-4075-8062-D3B5660A46CC}" type="presOf" srcId="{B9D9352D-ED4B-45B3-8D31-BB155D259ADF}" destId="{29E2BEBD-21F1-4921-9504-3739745030A1}" srcOrd="1" destOrd="0" presId="urn:microsoft.com/office/officeart/2005/8/layout/list1"/>
    <dgm:cxn modelId="{5CAC90E9-F276-445E-8525-BDAFAEAEC5D6}" type="presOf" srcId="{B9D9352D-ED4B-45B3-8D31-BB155D259ADF}" destId="{EF294C41-9D4B-4A5D-A5ED-4A2E14AA254D}" srcOrd="0" destOrd="0" presId="urn:microsoft.com/office/officeart/2005/8/layout/list1"/>
    <dgm:cxn modelId="{C257207F-8EA8-4911-9138-2D4845AC7AE8}" srcId="{01D3C7B2-4308-4527-8265-AE5512F39071}" destId="{B9D9352D-ED4B-45B3-8D31-BB155D259ADF}" srcOrd="1" destOrd="0" parTransId="{DDE9D1DB-ED97-41D4-B357-6164AA2FB32F}" sibTransId="{54EDE30A-E147-428B-B12F-DA064405C831}"/>
    <dgm:cxn modelId="{790C4300-0F09-4F4B-98FF-E5FA9CAB4076}" type="presOf" srcId="{9978574B-A4A1-4CE2-879E-808D7F427622}" destId="{59E5A77D-282A-49B7-AC44-A16EB6F2DACE}" srcOrd="1" destOrd="0" presId="urn:microsoft.com/office/officeart/2005/8/layout/list1"/>
    <dgm:cxn modelId="{EBD30269-EAC3-483F-A1E8-3674B33E3ADC}" srcId="{01D3C7B2-4308-4527-8265-AE5512F39071}" destId="{9978574B-A4A1-4CE2-879E-808D7F427622}" srcOrd="0" destOrd="0" parTransId="{5EB6DAF3-7039-47F0-818D-EC680B949CDA}" sibTransId="{3EEEABF1-54AC-48E3-BA0A-C66E16C4DDBE}"/>
    <dgm:cxn modelId="{5B1EA481-60C0-48A9-86A6-7AB3C8FF1600}" type="presOf" srcId="{197CE6D7-5997-4ACC-A56A-DED8BA3E9E09}" destId="{54258742-617E-40FE-86E7-B4F1CDC9769B}" srcOrd="0" destOrd="0" presId="urn:microsoft.com/office/officeart/2005/8/layout/list1"/>
    <dgm:cxn modelId="{DB1C2B6B-B2F5-478E-8133-EC4E4AF18D96}" type="presParOf" srcId="{60414BD7-8E03-4880-B18E-8686CFC1E289}" destId="{A6E32851-5D5C-4B29-8A15-7D86B6B2D154}" srcOrd="0" destOrd="0" presId="urn:microsoft.com/office/officeart/2005/8/layout/list1"/>
    <dgm:cxn modelId="{4066D947-76B9-48B5-9152-8B3FA338C24E}" type="presParOf" srcId="{A6E32851-5D5C-4B29-8A15-7D86B6B2D154}" destId="{13346D82-B4BC-4774-9C9D-AFDF50FCC30A}" srcOrd="0" destOrd="0" presId="urn:microsoft.com/office/officeart/2005/8/layout/list1"/>
    <dgm:cxn modelId="{C13A15EC-C41D-413E-BA2C-A759C74D92E4}" type="presParOf" srcId="{A6E32851-5D5C-4B29-8A15-7D86B6B2D154}" destId="{59E5A77D-282A-49B7-AC44-A16EB6F2DACE}" srcOrd="1" destOrd="0" presId="urn:microsoft.com/office/officeart/2005/8/layout/list1"/>
    <dgm:cxn modelId="{77D58AB7-B624-45DC-BFF9-EA238849DF3F}" type="presParOf" srcId="{60414BD7-8E03-4880-B18E-8686CFC1E289}" destId="{5517C854-871C-464D-82E4-8164265C894E}" srcOrd="1" destOrd="0" presId="urn:microsoft.com/office/officeart/2005/8/layout/list1"/>
    <dgm:cxn modelId="{7AE305E1-D176-400B-94D7-CFE19263D315}" type="presParOf" srcId="{60414BD7-8E03-4880-B18E-8686CFC1E289}" destId="{3F1BA0B0-1674-41D4-9A8A-C466F14895C9}" srcOrd="2" destOrd="0" presId="urn:microsoft.com/office/officeart/2005/8/layout/list1"/>
    <dgm:cxn modelId="{AA00E4A2-1F7B-4603-AB96-8F09FEB7D5B9}" type="presParOf" srcId="{60414BD7-8E03-4880-B18E-8686CFC1E289}" destId="{4041DDDD-31A4-4454-9C44-4B955B1FFFF4}" srcOrd="3" destOrd="0" presId="urn:microsoft.com/office/officeart/2005/8/layout/list1"/>
    <dgm:cxn modelId="{79ADBCF6-D8D1-4D9C-BC5D-A41F5ED31568}" type="presParOf" srcId="{60414BD7-8E03-4880-B18E-8686CFC1E289}" destId="{DF0F99B5-6A9D-4715-8F58-99DCD131E3E9}" srcOrd="4" destOrd="0" presId="urn:microsoft.com/office/officeart/2005/8/layout/list1"/>
    <dgm:cxn modelId="{BF5D7E7D-F014-4F5A-A633-EDEEA000D5C4}" type="presParOf" srcId="{DF0F99B5-6A9D-4715-8F58-99DCD131E3E9}" destId="{EF294C41-9D4B-4A5D-A5ED-4A2E14AA254D}" srcOrd="0" destOrd="0" presId="urn:microsoft.com/office/officeart/2005/8/layout/list1"/>
    <dgm:cxn modelId="{8640C076-69AF-444D-A2A3-23D642239AEF}" type="presParOf" srcId="{DF0F99B5-6A9D-4715-8F58-99DCD131E3E9}" destId="{29E2BEBD-21F1-4921-9504-3739745030A1}" srcOrd="1" destOrd="0" presId="urn:microsoft.com/office/officeart/2005/8/layout/list1"/>
    <dgm:cxn modelId="{9B7A6DF1-FD0B-43A4-90B7-5D4BD2C61237}" type="presParOf" srcId="{60414BD7-8E03-4880-B18E-8686CFC1E289}" destId="{14769E4D-C9D9-49BD-AC6C-A0D36B92A68D}" srcOrd="5" destOrd="0" presId="urn:microsoft.com/office/officeart/2005/8/layout/list1"/>
    <dgm:cxn modelId="{440833D0-9C3B-4E33-8635-750DC5205822}" type="presParOf" srcId="{60414BD7-8E03-4880-B18E-8686CFC1E289}" destId="{30D5F4FC-27B8-404C-AF62-C8E842F87127}" srcOrd="6" destOrd="0" presId="urn:microsoft.com/office/officeart/2005/8/layout/list1"/>
    <dgm:cxn modelId="{FF3C874C-74E7-423D-AEC0-EDFD7AF4D3AF}" type="presParOf" srcId="{60414BD7-8E03-4880-B18E-8686CFC1E289}" destId="{3A97EAD5-2F6B-4FC3-A8CA-A53C58A596E0}" srcOrd="7" destOrd="0" presId="urn:microsoft.com/office/officeart/2005/8/layout/list1"/>
    <dgm:cxn modelId="{91ABFBF7-4519-4FC8-B2F2-76B7A19DB15C}" type="presParOf" srcId="{60414BD7-8E03-4880-B18E-8686CFC1E289}" destId="{73C08FB7-44DA-498C-A5EE-9D789FC879A8}" srcOrd="8" destOrd="0" presId="urn:microsoft.com/office/officeart/2005/8/layout/list1"/>
    <dgm:cxn modelId="{10DBEAE3-32ED-4F8D-A53D-A94B42E9400C}" type="presParOf" srcId="{73C08FB7-44DA-498C-A5EE-9D789FC879A8}" destId="{54258742-617E-40FE-86E7-B4F1CDC9769B}" srcOrd="0" destOrd="0" presId="urn:microsoft.com/office/officeart/2005/8/layout/list1"/>
    <dgm:cxn modelId="{CFDFA6E0-78DB-4E42-A455-DA4CC86F884D}" type="presParOf" srcId="{73C08FB7-44DA-498C-A5EE-9D789FC879A8}" destId="{D47979E3-8276-4C7B-BBFA-F6CBF6875E5A}" srcOrd="1" destOrd="0" presId="urn:microsoft.com/office/officeart/2005/8/layout/list1"/>
    <dgm:cxn modelId="{733AAE43-9AE0-4C91-95BB-1FD4965B69CD}" type="presParOf" srcId="{60414BD7-8E03-4880-B18E-8686CFC1E289}" destId="{FCDFA25D-45E3-4B84-9386-4085FEF9CE99}" srcOrd="9" destOrd="0" presId="urn:microsoft.com/office/officeart/2005/8/layout/list1"/>
    <dgm:cxn modelId="{34F25EA0-936C-4ADB-AFCC-E0EC8A6B3A9F}" type="presParOf" srcId="{60414BD7-8E03-4880-B18E-8686CFC1E289}" destId="{C9A19E19-0EF7-4AFD-BF4A-B4585C65708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6885E9-D089-4460-87DD-AF8EC01919D7}" type="doc">
      <dgm:prSet loTypeId="urn:microsoft.com/office/officeart/2008/layout/VerticalAccentList" loCatId="list" qsTypeId="urn:microsoft.com/office/officeart/2005/8/quickstyle/simple1" qsCatId="simple" csTypeId="urn:microsoft.com/office/officeart/2005/8/colors/colorful3" csCatId="colorful" phldr="1"/>
      <dgm:spPr/>
      <dgm:t>
        <a:bodyPr/>
        <a:lstStyle/>
        <a:p>
          <a:endParaRPr lang="es-CO"/>
        </a:p>
      </dgm:t>
    </dgm:pt>
    <dgm:pt modelId="{D0C48EF7-247C-42E4-82EB-43CFA249AA70}">
      <dgm:prSet phldrT="[Texto]"/>
      <dgm:spPr/>
      <dgm:t>
        <a:bodyPr/>
        <a:lstStyle/>
        <a:p>
          <a:r>
            <a:rPr lang="es-CO" b="1" dirty="0" smtClean="0"/>
            <a:t>Número de Farmacias magistrales</a:t>
          </a:r>
          <a:endParaRPr lang="es-CO" b="1" dirty="0"/>
        </a:p>
      </dgm:t>
    </dgm:pt>
    <dgm:pt modelId="{8A7E8E97-BEF7-4310-83BE-0A6F6B20C081}" type="parTrans" cxnId="{FAB054AB-C3B0-4410-A8DE-C84042EFA096}">
      <dgm:prSet/>
      <dgm:spPr/>
      <dgm:t>
        <a:bodyPr/>
        <a:lstStyle/>
        <a:p>
          <a:endParaRPr lang="es-CO"/>
        </a:p>
      </dgm:t>
    </dgm:pt>
    <dgm:pt modelId="{EC845A04-60BA-4C4D-A96A-0AB787673F01}" type="sibTrans" cxnId="{FAB054AB-C3B0-4410-A8DE-C84042EFA096}">
      <dgm:prSet/>
      <dgm:spPr/>
      <dgm:t>
        <a:bodyPr/>
        <a:lstStyle/>
        <a:p>
          <a:endParaRPr lang="es-CO"/>
        </a:p>
      </dgm:t>
    </dgm:pt>
    <dgm:pt modelId="{7F25ACA5-44C9-4DA2-A684-31F6991CF5C5}">
      <dgm:prSet phldrT="[Texto]" custT="1"/>
      <dgm:spPr/>
      <dgm:t>
        <a:bodyPr/>
        <a:lstStyle/>
        <a:p>
          <a:pPr algn="just"/>
          <a:r>
            <a:rPr lang="es-CO" sz="2600" dirty="0" smtClean="0"/>
            <a:t>Más de 5.800 oficinas de farmacia elaboran exclusivamente fórmulas magistrales (2012).</a:t>
          </a:r>
          <a:endParaRPr lang="es-CO" sz="2600" dirty="0"/>
        </a:p>
      </dgm:t>
    </dgm:pt>
    <dgm:pt modelId="{F35E9F38-C057-43DE-813F-A8A43AD43E96}" type="parTrans" cxnId="{30BCA483-78EA-48A3-ABB3-C107406D1C64}">
      <dgm:prSet/>
      <dgm:spPr/>
      <dgm:t>
        <a:bodyPr/>
        <a:lstStyle/>
        <a:p>
          <a:endParaRPr lang="es-CO"/>
        </a:p>
      </dgm:t>
    </dgm:pt>
    <dgm:pt modelId="{6D0E70BB-EEB9-44AB-9E65-4CACE27ADC3D}" type="sibTrans" cxnId="{30BCA483-78EA-48A3-ABB3-C107406D1C64}">
      <dgm:prSet/>
      <dgm:spPr/>
      <dgm:t>
        <a:bodyPr/>
        <a:lstStyle/>
        <a:p>
          <a:endParaRPr lang="es-CO"/>
        </a:p>
      </dgm:t>
    </dgm:pt>
    <dgm:pt modelId="{8A165E43-E8C5-476E-8885-9A81ABA240D6}">
      <dgm:prSet phldrT="[Texto]"/>
      <dgm:spPr/>
      <dgm:t>
        <a:bodyPr/>
        <a:lstStyle/>
        <a:p>
          <a:r>
            <a:rPr lang="es-CO" b="1" dirty="0" smtClean="0"/>
            <a:t>Mercado Magistral</a:t>
          </a:r>
          <a:endParaRPr lang="es-CO" b="1" dirty="0"/>
        </a:p>
      </dgm:t>
    </dgm:pt>
    <dgm:pt modelId="{D294193C-1823-4EC9-9AAC-55F4060631A7}" type="parTrans" cxnId="{4C89200F-571B-47F8-A500-4BE82EF67837}">
      <dgm:prSet/>
      <dgm:spPr/>
      <dgm:t>
        <a:bodyPr/>
        <a:lstStyle/>
        <a:p>
          <a:endParaRPr lang="es-CO"/>
        </a:p>
      </dgm:t>
    </dgm:pt>
    <dgm:pt modelId="{96251469-5411-4C9A-856F-51047E504824}" type="sibTrans" cxnId="{4C89200F-571B-47F8-A500-4BE82EF67837}">
      <dgm:prSet/>
      <dgm:spPr/>
      <dgm:t>
        <a:bodyPr/>
        <a:lstStyle/>
        <a:p>
          <a:endParaRPr lang="es-CO"/>
        </a:p>
      </dgm:t>
    </dgm:pt>
    <dgm:pt modelId="{0FDCF74A-4286-48F8-8703-F80E518BC3D5}">
      <dgm:prSet phldrT="[Texto]"/>
      <dgm:spPr/>
      <dgm:t>
        <a:bodyPr/>
        <a:lstStyle/>
        <a:p>
          <a:r>
            <a:rPr lang="es-CO" dirty="0" smtClean="0"/>
            <a:t>El sector de la formulación magistral representa el 8% del mercado farmacéutico total brasileño (2002). Facturación global de 560 millones de dólares/año (2001).</a:t>
          </a:r>
          <a:endParaRPr lang="es-CO" dirty="0"/>
        </a:p>
      </dgm:t>
    </dgm:pt>
    <dgm:pt modelId="{41C451B9-0006-4F9E-93B8-82F31C878900}" type="parTrans" cxnId="{E5DFBE1A-D102-4C8D-BCA0-DE6EC9A64716}">
      <dgm:prSet/>
      <dgm:spPr/>
      <dgm:t>
        <a:bodyPr/>
        <a:lstStyle/>
        <a:p>
          <a:endParaRPr lang="es-CO"/>
        </a:p>
      </dgm:t>
    </dgm:pt>
    <dgm:pt modelId="{E7FA765E-F216-44FA-BA28-4F7B681AD6D2}" type="sibTrans" cxnId="{E5DFBE1A-D102-4C8D-BCA0-DE6EC9A64716}">
      <dgm:prSet/>
      <dgm:spPr/>
      <dgm:t>
        <a:bodyPr/>
        <a:lstStyle/>
        <a:p>
          <a:endParaRPr lang="es-CO"/>
        </a:p>
      </dgm:t>
    </dgm:pt>
    <dgm:pt modelId="{E41CF458-4F51-4DB2-82A6-820D0D9BC67C}">
      <dgm:prSet phldrT="[Texto]"/>
      <dgm:spPr/>
      <dgm:t>
        <a:bodyPr/>
        <a:lstStyle/>
        <a:p>
          <a:r>
            <a:rPr lang="es-CO" b="1" dirty="0" smtClean="0"/>
            <a:t>Empresa: F</a:t>
          </a:r>
          <a:r>
            <a:rPr lang="pt-BR" b="1" i="0" dirty="0" err="1" smtClean="0"/>
            <a:t>órmula</a:t>
          </a:r>
          <a:r>
            <a:rPr lang="pt-BR" b="1" i="0" dirty="0" smtClean="0"/>
            <a:t> &amp; Cia. - Manipulação e Drogaria</a:t>
          </a:r>
          <a:r>
            <a:rPr lang="es-CO" b="1" dirty="0" smtClean="0"/>
            <a:t>.</a:t>
          </a:r>
          <a:endParaRPr lang="es-CO" b="1" dirty="0"/>
        </a:p>
      </dgm:t>
    </dgm:pt>
    <dgm:pt modelId="{C7149701-38DC-4ADC-A373-557F8FE7147D}" type="parTrans" cxnId="{95E6F770-B791-49F7-8A4B-94A1EE09A63B}">
      <dgm:prSet/>
      <dgm:spPr/>
      <dgm:t>
        <a:bodyPr/>
        <a:lstStyle/>
        <a:p>
          <a:endParaRPr lang="es-CO"/>
        </a:p>
      </dgm:t>
    </dgm:pt>
    <dgm:pt modelId="{54282D50-F952-4EFE-8962-5EDF69273131}" type="sibTrans" cxnId="{95E6F770-B791-49F7-8A4B-94A1EE09A63B}">
      <dgm:prSet/>
      <dgm:spPr/>
      <dgm:t>
        <a:bodyPr/>
        <a:lstStyle/>
        <a:p>
          <a:endParaRPr lang="es-CO"/>
        </a:p>
      </dgm:t>
    </dgm:pt>
    <dgm:pt modelId="{3A3103BA-438D-4FBA-9969-3E0A14A0D59A}">
      <dgm:prSet phldrT="[Texto]" custT="1"/>
      <dgm:spPr/>
      <dgm:t>
        <a:bodyPr/>
        <a:lstStyle/>
        <a:p>
          <a:pPr algn="just"/>
          <a:r>
            <a:rPr lang="es-CO" sz="1900" dirty="0" smtClean="0"/>
            <a:t>Para el 2012 se manejaron 5.400 productos por mes, para el 2013 aumento hasta 6.300, con crecimiento del 6% de ingresos y ventas de $ 3,5 millones al año. La empresa cuenta con 60 empleados y cinco farmacéuticos.</a:t>
          </a:r>
          <a:endParaRPr lang="es-CO" sz="1900" dirty="0"/>
        </a:p>
      </dgm:t>
    </dgm:pt>
    <dgm:pt modelId="{0D615136-8831-4565-924E-00E7E1C8B7CC}" type="parTrans" cxnId="{899B6C21-83B0-4C3C-8649-78E0501CD620}">
      <dgm:prSet/>
      <dgm:spPr/>
      <dgm:t>
        <a:bodyPr/>
        <a:lstStyle/>
        <a:p>
          <a:endParaRPr lang="es-CO"/>
        </a:p>
      </dgm:t>
    </dgm:pt>
    <dgm:pt modelId="{AE67F5F4-F6E8-484B-A19C-E2F0DC8DEACA}" type="sibTrans" cxnId="{899B6C21-83B0-4C3C-8649-78E0501CD620}">
      <dgm:prSet/>
      <dgm:spPr/>
      <dgm:t>
        <a:bodyPr/>
        <a:lstStyle/>
        <a:p>
          <a:endParaRPr lang="es-CO"/>
        </a:p>
      </dgm:t>
    </dgm:pt>
    <dgm:pt modelId="{162E6B9F-91EC-40B3-B7D0-648175DE2E8A}" type="pres">
      <dgm:prSet presAssocID="{796885E9-D089-4460-87DD-AF8EC01919D7}" presName="Name0" presStyleCnt="0">
        <dgm:presLayoutVars>
          <dgm:chMax/>
          <dgm:chPref/>
          <dgm:dir/>
        </dgm:presLayoutVars>
      </dgm:prSet>
      <dgm:spPr/>
      <dgm:t>
        <a:bodyPr/>
        <a:lstStyle/>
        <a:p>
          <a:endParaRPr lang="es-CO"/>
        </a:p>
      </dgm:t>
    </dgm:pt>
    <dgm:pt modelId="{9B86D025-D1D0-44FC-9353-EC26C30E6E58}" type="pres">
      <dgm:prSet presAssocID="{D0C48EF7-247C-42E4-82EB-43CFA249AA70}" presName="parenttextcomposite" presStyleCnt="0"/>
      <dgm:spPr/>
    </dgm:pt>
    <dgm:pt modelId="{81ECABE4-AADF-44C9-8E19-34338D958130}" type="pres">
      <dgm:prSet presAssocID="{D0C48EF7-247C-42E4-82EB-43CFA249AA70}" presName="parenttext" presStyleLbl="revTx" presStyleIdx="0" presStyleCnt="3">
        <dgm:presLayoutVars>
          <dgm:chMax/>
          <dgm:chPref val="2"/>
          <dgm:bulletEnabled val="1"/>
        </dgm:presLayoutVars>
      </dgm:prSet>
      <dgm:spPr/>
      <dgm:t>
        <a:bodyPr/>
        <a:lstStyle/>
        <a:p>
          <a:endParaRPr lang="es-CO"/>
        </a:p>
      </dgm:t>
    </dgm:pt>
    <dgm:pt modelId="{E4FD7E57-33BC-4997-9051-53EF40A854AC}" type="pres">
      <dgm:prSet presAssocID="{D0C48EF7-247C-42E4-82EB-43CFA249AA70}" presName="composite" presStyleCnt="0"/>
      <dgm:spPr/>
    </dgm:pt>
    <dgm:pt modelId="{B6A58DFA-DDAD-4DD7-97C5-A917B83A6AFF}" type="pres">
      <dgm:prSet presAssocID="{D0C48EF7-247C-42E4-82EB-43CFA249AA70}" presName="chevron1" presStyleLbl="alignNode1" presStyleIdx="0" presStyleCnt="21"/>
      <dgm:spPr/>
    </dgm:pt>
    <dgm:pt modelId="{1CDC186F-5292-43A3-ACD7-1B1CE7ECA04B}" type="pres">
      <dgm:prSet presAssocID="{D0C48EF7-247C-42E4-82EB-43CFA249AA70}" presName="chevron2" presStyleLbl="alignNode1" presStyleIdx="1" presStyleCnt="21"/>
      <dgm:spPr/>
    </dgm:pt>
    <dgm:pt modelId="{C9690B83-0400-4E56-9F4E-4958432604F5}" type="pres">
      <dgm:prSet presAssocID="{D0C48EF7-247C-42E4-82EB-43CFA249AA70}" presName="chevron3" presStyleLbl="alignNode1" presStyleIdx="2" presStyleCnt="21"/>
      <dgm:spPr/>
    </dgm:pt>
    <dgm:pt modelId="{51C270CE-E17D-4240-AF89-AB4E888F232F}" type="pres">
      <dgm:prSet presAssocID="{D0C48EF7-247C-42E4-82EB-43CFA249AA70}" presName="chevron4" presStyleLbl="alignNode1" presStyleIdx="3" presStyleCnt="21"/>
      <dgm:spPr/>
    </dgm:pt>
    <dgm:pt modelId="{1AC103F7-5837-41A7-944B-82CBAA7B9295}" type="pres">
      <dgm:prSet presAssocID="{D0C48EF7-247C-42E4-82EB-43CFA249AA70}" presName="chevron5" presStyleLbl="alignNode1" presStyleIdx="4" presStyleCnt="21"/>
      <dgm:spPr/>
    </dgm:pt>
    <dgm:pt modelId="{B0803F7E-DE0A-4B0F-A2BF-3235BE32BB36}" type="pres">
      <dgm:prSet presAssocID="{D0C48EF7-247C-42E4-82EB-43CFA249AA70}" presName="chevron6" presStyleLbl="alignNode1" presStyleIdx="5" presStyleCnt="21"/>
      <dgm:spPr/>
    </dgm:pt>
    <dgm:pt modelId="{92E951A2-6AC5-4376-9E81-F5508E0D309C}" type="pres">
      <dgm:prSet presAssocID="{D0C48EF7-247C-42E4-82EB-43CFA249AA70}" presName="chevron7" presStyleLbl="alignNode1" presStyleIdx="6" presStyleCnt="21"/>
      <dgm:spPr/>
    </dgm:pt>
    <dgm:pt modelId="{B2071DC8-B1A4-4DCB-9FF1-A771FF6578F4}" type="pres">
      <dgm:prSet presAssocID="{D0C48EF7-247C-42E4-82EB-43CFA249AA70}" presName="childtext" presStyleLbl="solidFgAcc1" presStyleIdx="0" presStyleCnt="3">
        <dgm:presLayoutVars>
          <dgm:chMax/>
          <dgm:chPref val="0"/>
          <dgm:bulletEnabled val="1"/>
        </dgm:presLayoutVars>
      </dgm:prSet>
      <dgm:spPr/>
      <dgm:t>
        <a:bodyPr/>
        <a:lstStyle/>
        <a:p>
          <a:endParaRPr lang="es-CO"/>
        </a:p>
      </dgm:t>
    </dgm:pt>
    <dgm:pt modelId="{42052A02-6961-4488-B51C-5857ADB087A6}" type="pres">
      <dgm:prSet presAssocID="{EC845A04-60BA-4C4D-A96A-0AB787673F01}" presName="sibTrans" presStyleCnt="0"/>
      <dgm:spPr/>
    </dgm:pt>
    <dgm:pt modelId="{A1AD87F9-0A6C-4140-AF58-F71BCD9E04F7}" type="pres">
      <dgm:prSet presAssocID="{8A165E43-E8C5-476E-8885-9A81ABA240D6}" presName="parenttextcomposite" presStyleCnt="0"/>
      <dgm:spPr/>
    </dgm:pt>
    <dgm:pt modelId="{50B0BF47-82E7-44D4-9C5F-549C44328EF5}" type="pres">
      <dgm:prSet presAssocID="{8A165E43-E8C5-476E-8885-9A81ABA240D6}" presName="parenttext" presStyleLbl="revTx" presStyleIdx="1" presStyleCnt="3">
        <dgm:presLayoutVars>
          <dgm:chMax/>
          <dgm:chPref val="2"/>
          <dgm:bulletEnabled val="1"/>
        </dgm:presLayoutVars>
      </dgm:prSet>
      <dgm:spPr/>
      <dgm:t>
        <a:bodyPr/>
        <a:lstStyle/>
        <a:p>
          <a:endParaRPr lang="es-CO"/>
        </a:p>
      </dgm:t>
    </dgm:pt>
    <dgm:pt modelId="{57BAD07C-D24E-4F4A-A438-59AA298067E0}" type="pres">
      <dgm:prSet presAssocID="{8A165E43-E8C5-476E-8885-9A81ABA240D6}" presName="composite" presStyleCnt="0"/>
      <dgm:spPr/>
    </dgm:pt>
    <dgm:pt modelId="{9A434523-5CDA-4F90-B2D6-8E885F908478}" type="pres">
      <dgm:prSet presAssocID="{8A165E43-E8C5-476E-8885-9A81ABA240D6}" presName="chevron1" presStyleLbl="alignNode1" presStyleIdx="7" presStyleCnt="21"/>
      <dgm:spPr/>
    </dgm:pt>
    <dgm:pt modelId="{27F47AB4-3543-44CE-9D99-07AC5716DC86}" type="pres">
      <dgm:prSet presAssocID="{8A165E43-E8C5-476E-8885-9A81ABA240D6}" presName="chevron2" presStyleLbl="alignNode1" presStyleIdx="8" presStyleCnt="21"/>
      <dgm:spPr/>
    </dgm:pt>
    <dgm:pt modelId="{3A22A687-6A03-4D43-839F-E4C29D3BF2AF}" type="pres">
      <dgm:prSet presAssocID="{8A165E43-E8C5-476E-8885-9A81ABA240D6}" presName="chevron3" presStyleLbl="alignNode1" presStyleIdx="9" presStyleCnt="21"/>
      <dgm:spPr/>
    </dgm:pt>
    <dgm:pt modelId="{FF538CE7-67F7-4674-BB43-AF7B7EB793AE}" type="pres">
      <dgm:prSet presAssocID="{8A165E43-E8C5-476E-8885-9A81ABA240D6}" presName="chevron4" presStyleLbl="alignNode1" presStyleIdx="10" presStyleCnt="21"/>
      <dgm:spPr/>
    </dgm:pt>
    <dgm:pt modelId="{8F3926F9-D2A8-47BD-B341-A01A8D5DA398}" type="pres">
      <dgm:prSet presAssocID="{8A165E43-E8C5-476E-8885-9A81ABA240D6}" presName="chevron5" presStyleLbl="alignNode1" presStyleIdx="11" presStyleCnt="21"/>
      <dgm:spPr/>
    </dgm:pt>
    <dgm:pt modelId="{5AFBC03C-72AB-416A-8FC1-BA2977160E4E}" type="pres">
      <dgm:prSet presAssocID="{8A165E43-E8C5-476E-8885-9A81ABA240D6}" presName="chevron6" presStyleLbl="alignNode1" presStyleIdx="12" presStyleCnt="21"/>
      <dgm:spPr/>
    </dgm:pt>
    <dgm:pt modelId="{E4C88E79-1076-4DF9-9CA3-93F3116FADF8}" type="pres">
      <dgm:prSet presAssocID="{8A165E43-E8C5-476E-8885-9A81ABA240D6}" presName="chevron7" presStyleLbl="alignNode1" presStyleIdx="13" presStyleCnt="21"/>
      <dgm:spPr/>
    </dgm:pt>
    <dgm:pt modelId="{B9C80BEF-24BD-453E-A615-26B3294B4913}" type="pres">
      <dgm:prSet presAssocID="{8A165E43-E8C5-476E-8885-9A81ABA240D6}" presName="childtext" presStyleLbl="solidFgAcc1" presStyleIdx="1" presStyleCnt="3">
        <dgm:presLayoutVars>
          <dgm:chMax/>
          <dgm:chPref val="0"/>
          <dgm:bulletEnabled val="1"/>
        </dgm:presLayoutVars>
      </dgm:prSet>
      <dgm:spPr/>
      <dgm:t>
        <a:bodyPr/>
        <a:lstStyle/>
        <a:p>
          <a:endParaRPr lang="es-CO"/>
        </a:p>
      </dgm:t>
    </dgm:pt>
    <dgm:pt modelId="{2AD16A61-BCC5-42F7-B6A6-9761230C2A69}" type="pres">
      <dgm:prSet presAssocID="{96251469-5411-4C9A-856F-51047E504824}" presName="sibTrans" presStyleCnt="0"/>
      <dgm:spPr/>
    </dgm:pt>
    <dgm:pt modelId="{2BBF1FE4-853F-40FA-8904-4926918325AA}" type="pres">
      <dgm:prSet presAssocID="{E41CF458-4F51-4DB2-82A6-820D0D9BC67C}" presName="parenttextcomposite" presStyleCnt="0"/>
      <dgm:spPr/>
    </dgm:pt>
    <dgm:pt modelId="{157CD7E1-49D4-4330-BE9E-1279233A56DE}" type="pres">
      <dgm:prSet presAssocID="{E41CF458-4F51-4DB2-82A6-820D0D9BC67C}" presName="parenttext" presStyleLbl="revTx" presStyleIdx="2" presStyleCnt="3">
        <dgm:presLayoutVars>
          <dgm:chMax/>
          <dgm:chPref val="2"/>
          <dgm:bulletEnabled val="1"/>
        </dgm:presLayoutVars>
      </dgm:prSet>
      <dgm:spPr/>
      <dgm:t>
        <a:bodyPr/>
        <a:lstStyle/>
        <a:p>
          <a:endParaRPr lang="es-CO"/>
        </a:p>
      </dgm:t>
    </dgm:pt>
    <dgm:pt modelId="{072C76A3-0170-4689-BDF6-C178465D0745}" type="pres">
      <dgm:prSet presAssocID="{E41CF458-4F51-4DB2-82A6-820D0D9BC67C}" presName="composite" presStyleCnt="0"/>
      <dgm:spPr/>
    </dgm:pt>
    <dgm:pt modelId="{EA990358-1CA5-4EE2-9D2A-D05A485B8EB9}" type="pres">
      <dgm:prSet presAssocID="{E41CF458-4F51-4DB2-82A6-820D0D9BC67C}" presName="chevron1" presStyleLbl="alignNode1" presStyleIdx="14" presStyleCnt="21"/>
      <dgm:spPr/>
    </dgm:pt>
    <dgm:pt modelId="{6A9A07D0-78DB-4347-895B-2908CAA2028A}" type="pres">
      <dgm:prSet presAssocID="{E41CF458-4F51-4DB2-82A6-820D0D9BC67C}" presName="chevron2" presStyleLbl="alignNode1" presStyleIdx="15" presStyleCnt="21"/>
      <dgm:spPr/>
    </dgm:pt>
    <dgm:pt modelId="{7034925A-4EA0-4D96-B474-475F2E3C1F89}" type="pres">
      <dgm:prSet presAssocID="{E41CF458-4F51-4DB2-82A6-820D0D9BC67C}" presName="chevron3" presStyleLbl="alignNode1" presStyleIdx="16" presStyleCnt="21"/>
      <dgm:spPr/>
    </dgm:pt>
    <dgm:pt modelId="{1997C5A3-B3D6-4DCB-BFED-8C952567DB75}" type="pres">
      <dgm:prSet presAssocID="{E41CF458-4F51-4DB2-82A6-820D0D9BC67C}" presName="chevron4" presStyleLbl="alignNode1" presStyleIdx="17" presStyleCnt="21"/>
      <dgm:spPr/>
    </dgm:pt>
    <dgm:pt modelId="{BB74DC4B-19EF-4F8A-B4AE-3389DF0B6B09}" type="pres">
      <dgm:prSet presAssocID="{E41CF458-4F51-4DB2-82A6-820D0D9BC67C}" presName="chevron5" presStyleLbl="alignNode1" presStyleIdx="18" presStyleCnt="21"/>
      <dgm:spPr/>
    </dgm:pt>
    <dgm:pt modelId="{D1CED816-4689-4DF8-861A-2BC6B1BB76D2}" type="pres">
      <dgm:prSet presAssocID="{E41CF458-4F51-4DB2-82A6-820D0D9BC67C}" presName="chevron6" presStyleLbl="alignNode1" presStyleIdx="19" presStyleCnt="21"/>
      <dgm:spPr/>
    </dgm:pt>
    <dgm:pt modelId="{2CA006B0-AC6E-40A5-91AF-B548DF2964F0}" type="pres">
      <dgm:prSet presAssocID="{E41CF458-4F51-4DB2-82A6-820D0D9BC67C}" presName="chevron7" presStyleLbl="alignNode1" presStyleIdx="20" presStyleCnt="21"/>
      <dgm:spPr/>
    </dgm:pt>
    <dgm:pt modelId="{FD6F402F-5CB9-4270-B4F2-55F8EE58948B}" type="pres">
      <dgm:prSet presAssocID="{E41CF458-4F51-4DB2-82A6-820D0D9BC67C}" presName="childtext" presStyleLbl="solidFgAcc1" presStyleIdx="2" presStyleCnt="3">
        <dgm:presLayoutVars>
          <dgm:chMax/>
          <dgm:chPref val="0"/>
          <dgm:bulletEnabled val="1"/>
        </dgm:presLayoutVars>
      </dgm:prSet>
      <dgm:spPr/>
      <dgm:t>
        <a:bodyPr/>
        <a:lstStyle/>
        <a:p>
          <a:endParaRPr lang="es-CO"/>
        </a:p>
      </dgm:t>
    </dgm:pt>
  </dgm:ptLst>
  <dgm:cxnLst>
    <dgm:cxn modelId="{48D541CB-EB45-43DF-B664-51AA48865A52}" type="presOf" srcId="{E41CF458-4F51-4DB2-82A6-820D0D9BC67C}" destId="{157CD7E1-49D4-4330-BE9E-1279233A56DE}" srcOrd="0" destOrd="0" presId="urn:microsoft.com/office/officeart/2008/layout/VerticalAccentList"/>
    <dgm:cxn modelId="{A9392B28-0D0A-4D90-A6E9-2D9B4DD109AA}" type="presOf" srcId="{3A3103BA-438D-4FBA-9969-3E0A14A0D59A}" destId="{FD6F402F-5CB9-4270-B4F2-55F8EE58948B}" srcOrd="0" destOrd="0" presId="urn:microsoft.com/office/officeart/2008/layout/VerticalAccentList"/>
    <dgm:cxn modelId="{B8900D46-D0AB-4836-B25B-10ABA5C3F114}" type="presOf" srcId="{796885E9-D089-4460-87DD-AF8EC01919D7}" destId="{162E6B9F-91EC-40B3-B7D0-648175DE2E8A}" srcOrd="0" destOrd="0" presId="urn:microsoft.com/office/officeart/2008/layout/VerticalAccentList"/>
    <dgm:cxn modelId="{30BCA483-78EA-48A3-ABB3-C107406D1C64}" srcId="{D0C48EF7-247C-42E4-82EB-43CFA249AA70}" destId="{7F25ACA5-44C9-4DA2-A684-31F6991CF5C5}" srcOrd="0" destOrd="0" parTransId="{F35E9F38-C057-43DE-813F-A8A43AD43E96}" sibTransId="{6D0E70BB-EEB9-44AB-9E65-4CACE27ADC3D}"/>
    <dgm:cxn modelId="{899B6C21-83B0-4C3C-8649-78E0501CD620}" srcId="{E41CF458-4F51-4DB2-82A6-820D0D9BC67C}" destId="{3A3103BA-438D-4FBA-9969-3E0A14A0D59A}" srcOrd="0" destOrd="0" parTransId="{0D615136-8831-4565-924E-00E7E1C8B7CC}" sibTransId="{AE67F5F4-F6E8-484B-A19C-E2F0DC8DEACA}"/>
    <dgm:cxn modelId="{C36ECB6C-F73D-4D22-8E06-5312C0B66372}" type="presOf" srcId="{D0C48EF7-247C-42E4-82EB-43CFA249AA70}" destId="{81ECABE4-AADF-44C9-8E19-34338D958130}" srcOrd="0" destOrd="0" presId="urn:microsoft.com/office/officeart/2008/layout/VerticalAccentList"/>
    <dgm:cxn modelId="{15F4EC02-F039-45D9-8BC0-E6B7927F5C77}" type="presOf" srcId="{7F25ACA5-44C9-4DA2-A684-31F6991CF5C5}" destId="{B2071DC8-B1A4-4DCB-9FF1-A771FF6578F4}" srcOrd="0" destOrd="0" presId="urn:microsoft.com/office/officeart/2008/layout/VerticalAccentList"/>
    <dgm:cxn modelId="{4C89200F-571B-47F8-A500-4BE82EF67837}" srcId="{796885E9-D089-4460-87DD-AF8EC01919D7}" destId="{8A165E43-E8C5-476E-8885-9A81ABA240D6}" srcOrd="1" destOrd="0" parTransId="{D294193C-1823-4EC9-9AAC-55F4060631A7}" sibTransId="{96251469-5411-4C9A-856F-51047E504824}"/>
    <dgm:cxn modelId="{95E6F770-B791-49F7-8A4B-94A1EE09A63B}" srcId="{796885E9-D089-4460-87DD-AF8EC01919D7}" destId="{E41CF458-4F51-4DB2-82A6-820D0D9BC67C}" srcOrd="2" destOrd="0" parTransId="{C7149701-38DC-4ADC-A373-557F8FE7147D}" sibTransId="{54282D50-F952-4EFE-8962-5EDF69273131}"/>
    <dgm:cxn modelId="{1C175447-E237-4583-AB78-4AADEDF0FFD9}" type="presOf" srcId="{8A165E43-E8C5-476E-8885-9A81ABA240D6}" destId="{50B0BF47-82E7-44D4-9C5F-549C44328EF5}" srcOrd="0" destOrd="0" presId="urn:microsoft.com/office/officeart/2008/layout/VerticalAccentList"/>
    <dgm:cxn modelId="{E5DFBE1A-D102-4C8D-BCA0-DE6EC9A64716}" srcId="{8A165E43-E8C5-476E-8885-9A81ABA240D6}" destId="{0FDCF74A-4286-48F8-8703-F80E518BC3D5}" srcOrd="0" destOrd="0" parTransId="{41C451B9-0006-4F9E-93B8-82F31C878900}" sibTransId="{E7FA765E-F216-44FA-BA28-4F7B681AD6D2}"/>
    <dgm:cxn modelId="{FAB054AB-C3B0-4410-A8DE-C84042EFA096}" srcId="{796885E9-D089-4460-87DD-AF8EC01919D7}" destId="{D0C48EF7-247C-42E4-82EB-43CFA249AA70}" srcOrd="0" destOrd="0" parTransId="{8A7E8E97-BEF7-4310-83BE-0A6F6B20C081}" sibTransId="{EC845A04-60BA-4C4D-A96A-0AB787673F01}"/>
    <dgm:cxn modelId="{5E1E9D81-22EE-4EDD-8933-4C09B0774532}" type="presOf" srcId="{0FDCF74A-4286-48F8-8703-F80E518BC3D5}" destId="{B9C80BEF-24BD-453E-A615-26B3294B4913}" srcOrd="0" destOrd="0" presId="urn:microsoft.com/office/officeart/2008/layout/VerticalAccentList"/>
    <dgm:cxn modelId="{6515150D-CA1B-4B24-B4C2-6CC240E9CBE3}" type="presParOf" srcId="{162E6B9F-91EC-40B3-B7D0-648175DE2E8A}" destId="{9B86D025-D1D0-44FC-9353-EC26C30E6E58}" srcOrd="0" destOrd="0" presId="urn:microsoft.com/office/officeart/2008/layout/VerticalAccentList"/>
    <dgm:cxn modelId="{D5DEFBB5-7BD3-4388-AC8A-BBFB4078D54E}" type="presParOf" srcId="{9B86D025-D1D0-44FC-9353-EC26C30E6E58}" destId="{81ECABE4-AADF-44C9-8E19-34338D958130}" srcOrd="0" destOrd="0" presId="urn:microsoft.com/office/officeart/2008/layout/VerticalAccentList"/>
    <dgm:cxn modelId="{A13E25C0-2BAE-48BA-A7A8-B1AC979591E2}" type="presParOf" srcId="{162E6B9F-91EC-40B3-B7D0-648175DE2E8A}" destId="{E4FD7E57-33BC-4997-9051-53EF40A854AC}" srcOrd="1" destOrd="0" presId="urn:microsoft.com/office/officeart/2008/layout/VerticalAccentList"/>
    <dgm:cxn modelId="{1017E132-5E9C-4389-8199-CB1B030ECCFF}" type="presParOf" srcId="{E4FD7E57-33BC-4997-9051-53EF40A854AC}" destId="{B6A58DFA-DDAD-4DD7-97C5-A917B83A6AFF}" srcOrd="0" destOrd="0" presId="urn:microsoft.com/office/officeart/2008/layout/VerticalAccentList"/>
    <dgm:cxn modelId="{1FE853B0-5300-42B9-8D7A-2042850B91FB}" type="presParOf" srcId="{E4FD7E57-33BC-4997-9051-53EF40A854AC}" destId="{1CDC186F-5292-43A3-ACD7-1B1CE7ECA04B}" srcOrd="1" destOrd="0" presId="urn:microsoft.com/office/officeart/2008/layout/VerticalAccentList"/>
    <dgm:cxn modelId="{8331D861-4DF2-4C12-8A78-61AB7B52FD84}" type="presParOf" srcId="{E4FD7E57-33BC-4997-9051-53EF40A854AC}" destId="{C9690B83-0400-4E56-9F4E-4958432604F5}" srcOrd="2" destOrd="0" presId="urn:microsoft.com/office/officeart/2008/layout/VerticalAccentList"/>
    <dgm:cxn modelId="{7806BC16-2503-4481-BBCB-86502FAE32F4}" type="presParOf" srcId="{E4FD7E57-33BC-4997-9051-53EF40A854AC}" destId="{51C270CE-E17D-4240-AF89-AB4E888F232F}" srcOrd="3" destOrd="0" presId="urn:microsoft.com/office/officeart/2008/layout/VerticalAccentList"/>
    <dgm:cxn modelId="{A2CCB5AD-312D-40C0-97F2-4B1448BA5A0E}" type="presParOf" srcId="{E4FD7E57-33BC-4997-9051-53EF40A854AC}" destId="{1AC103F7-5837-41A7-944B-82CBAA7B9295}" srcOrd="4" destOrd="0" presId="urn:microsoft.com/office/officeart/2008/layout/VerticalAccentList"/>
    <dgm:cxn modelId="{56BF1222-9610-4E0C-8D93-8861845D598D}" type="presParOf" srcId="{E4FD7E57-33BC-4997-9051-53EF40A854AC}" destId="{B0803F7E-DE0A-4B0F-A2BF-3235BE32BB36}" srcOrd="5" destOrd="0" presId="urn:microsoft.com/office/officeart/2008/layout/VerticalAccentList"/>
    <dgm:cxn modelId="{D22C5160-5D4C-4B68-BE57-2053DDA7B7FD}" type="presParOf" srcId="{E4FD7E57-33BC-4997-9051-53EF40A854AC}" destId="{92E951A2-6AC5-4376-9E81-F5508E0D309C}" srcOrd="6" destOrd="0" presId="urn:microsoft.com/office/officeart/2008/layout/VerticalAccentList"/>
    <dgm:cxn modelId="{653170B4-41BB-469D-80C3-C660CA80AD83}" type="presParOf" srcId="{E4FD7E57-33BC-4997-9051-53EF40A854AC}" destId="{B2071DC8-B1A4-4DCB-9FF1-A771FF6578F4}" srcOrd="7" destOrd="0" presId="urn:microsoft.com/office/officeart/2008/layout/VerticalAccentList"/>
    <dgm:cxn modelId="{FC51676C-DA84-4147-95F4-18166EF81B3D}" type="presParOf" srcId="{162E6B9F-91EC-40B3-B7D0-648175DE2E8A}" destId="{42052A02-6961-4488-B51C-5857ADB087A6}" srcOrd="2" destOrd="0" presId="urn:microsoft.com/office/officeart/2008/layout/VerticalAccentList"/>
    <dgm:cxn modelId="{2DFBAC70-2388-4FE5-A96C-0BBA0AF054F9}" type="presParOf" srcId="{162E6B9F-91EC-40B3-B7D0-648175DE2E8A}" destId="{A1AD87F9-0A6C-4140-AF58-F71BCD9E04F7}" srcOrd="3" destOrd="0" presId="urn:microsoft.com/office/officeart/2008/layout/VerticalAccentList"/>
    <dgm:cxn modelId="{B30E20D2-1353-45DC-8492-749ECFDB3117}" type="presParOf" srcId="{A1AD87F9-0A6C-4140-AF58-F71BCD9E04F7}" destId="{50B0BF47-82E7-44D4-9C5F-549C44328EF5}" srcOrd="0" destOrd="0" presId="urn:microsoft.com/office/officeart/2008/layout/VerticalAccentList"/>
    <dgm:cxn modelId="{370F9D77-0138-4D83-826F-8807DD234C7B}" type="presParOf" srcId="{162E6B9F-91EC-40B3-B7D0-648175DE2E8A}" destId="{57BAD07C-D24E-4F4A-A438-59AA298067E0}" srcOrd="4" destOrd="0" presId="urn:microsoft.com/office/officeart/2008/layout/VerticalAccentList"/>
    <dgm:cxn modelId="{1772CB5D-BF71-4761-A8CD-FACFFBBB12A8}" type="presParOf" srcId="{57BAD07C-D24E-4F4A-A438-59AA298067E0}" destId="{9A434523-5CDA-4F90-B2D6-8E885F908478}" srcOrd="0" destOrd="0" presId="urn:microsoft.com/office/officeart/2008/layout/VerticalAccentList"/>
    <dgm:cxn modelId="{15C79B35-6FBD-42CF-86BB-E4AD30FDD906}" type="presParOf" srcId="{57BAD07C-D24E-4F4A-A438-59AA298067E0}" destId="{27F47AB4-3543-44CE-9D99-07AC5716DC86}" srcOrd="1" destOrd="0" presId="urn:microsoft.com/office/officeart/2008/layout/VerticalAccentList"/>
    <dgm:cxn modelId="{D3B2450C-794F-4421-916E-A21F86732CAF}" type="presParOf" srcId="{57BAD07C-D24E-4F4A-A438-59AA298067E0}" destId="{3A22A687-6A03-4D43-839F-E4C29D3BF2AF}" srcOrd="2" destOrd="0" presId="urn:microsoft.com/office/officeart/2008/layout/VerticalAccentList"/>
    <dgm:cxn modelId="{1007A700-EE69-4977-9715-59FC2DD995C9}" type="presParOf" srcId="{57BAD07C-D24E-4F4A-A438-59AA298067E0}" destId="{FF538CE7-67F7-4674-BB43-AF7B7EB793AE}" srcOrd="3" destOrd="0" presId="urn:microsoft.com/office/officeart/2008/layout/VerticalAccentList"/>
    <dgm:cxn modelId="{6409A463-CED9-4E65-8ACD-70909CCB3431}" type="presParOf" srcId="{57BAD07C-D24E-4F4A-A438-59AA298067E0}" destId="{8F3926F9-D2A8-47BD-B341-A01A8D5DA398}" srcOrd="4" destOrd="0" presId="urn:microsoft.com/office/officeart/2008/layout/VerticalAccentList"/>
    <dgm:cxn modelId="{CD78214B-8B11-4967-BB34-8DC6D9704C2D}" type="presParOf" srcId="{57BAD07C-D24E-4F4A-A438-59AA298067E0}" destId="{5AFBC03C-72AB-416A-8FC1-BA2977160E4E}" srcOrd="5" destOrd="0" presId="urn:microsoft.com/office/officeart/2008/layout/VerticalAccentList"/>
    <dgm:cxn modelId="{277087DE-A264-42EB-B1FD-896ECE025C4B}" type="presParOf" srcId="{57BAD07C-D24E-4F4A-A438-59AA298067E0}" destId="{E4C88E79-1076-4DF9-9CA3-93F3116FADF8}" srcOrd="6" destOrd="0" presId="urn:microsoft.com/office/officeart/2008/layout/VerticalAccentList"/>
    <dgm:cxn modelId="{DDD91F4B-C76C-47A9-8CA3-03C8CFB277D1}" type="presParOf" srcId="{57BAD07C-D24E-4F4A-A438-59AA298067E0}" destId="{B9C80BEF-24BD-453E-A615-26B3294B4913}" srcOrd="7" destOrd="0" presId="urn:microsoft.com/office/officeart/2008/layout/VerticalAccentList"/>
    <dgm:cxn modelId="{26E5C5EB-5877-4536-9B97-D1855415EE3B}" type="presParOf" srcId="{162E6B9F-91EC-40B3-B7D0-648175DE2E8A}" destId="{2AD16A61-BCC5-42F7-B6A6-9761230C2A69}" srcOrd="5" destOrd="0" presId="urn:microsoft.com/office/officeart/2008/layout/VerticalAccentList"/>
    <dgm:cxn modelId="{821066FB-98CF-4313-BF59-57DC888CBE26}" type="presParOf" srcId="{162E6B9F-91EC-40B3-B7D0-648175DE2E8A}" destId="{2BBF1FE4-853F-40FA-8904-4926918325AA}" srcOrd="6" destOrd="0" presId="urn:microsoft.com/office/officeart/2008/layout/VerticalAccentList"/>
    <dgm:cxn modelId="{CA31609C-4BA7-4FDA-B55B-8639317573FE}" type="presParOf" srcId="{2BBF1FE4-853F-40FA-8904-4926918325AA}" destId="{157CD7E1-49D4-4330-BE9E-1279233A56DE}" srcOrd="0" destOrd="0" presId="urn:microsoft.com/office/officeart/2008/layout/VerticalAccentList"/>
    <dgm:cxn modelId="{6C1EE750-11A6-42DF-B771-7DEC6F674500}" type="presParOf" srcId="{162E6B9F-91EC-40B3-B7D0-648175DE2E8A}" destId="{072C76A3-0170-4689-BDF6-C178465D0745}" srcOrd="7" destOrd="0" presId="urn:microsoft.com/office/officeart/2008/layout/VerticalAccentList"/>
    <dgm:cxn modelId="{A1511E02-F92B-46FA-AF21-0266823BD435}" type="presParOf" srcId="{072C76A3-0170-4689-BDF6-C178465D0745}" destId="{EA990358-1CA5-4EE2-9D2A-D05A485B8EB9}" srcOrd="0" destOrd="0" presId="urn:microsoft.com/office/officeart/2008/layout/VerticalAccentList"/>
    <dgm:cxn modelId="{F039CC9E-E19A-4026-94AC-A1521B26C16F}" type="presParOf" srcId="{072C76A3-0170-4689-BDF6-C178465D0745}" destId="{6A9A07D0-78DB-4347-895B-2908CAA2028A}" srcOrd="1" destOrd="0" presId="urn:microsoft.com/office/officeart/2008/layout/VerticalAccentList"/>
    <dgm:cxn modelId="{2E67AD64-9B6D-4AF3-B6CB-D5D4772099B4}" type="presParOf" srcId="{072C76A3-0170-4689-BDF6-C178465D0745}" destId="{7034925A-4EA0-4D96-B474-475F2E3C1F89}" srcOrd="2" destOrd="0" presId="urn:microsoft.com/office/officeart/2008/layout/VerticalAccentList"/>
    <dgm:cxn modelId="{715707AB-3DD5-429B-A23E-7F2FC83AF935}" type="presParOf" srcId="{072C76A3-0170-4689-BDF6-C178465D0745}" destId="{1997C5A3-B3D6-4DCB-BFED-8C952567DB75}" srcOrd="3" destOrd="0" presId="urn:microsoft.com/office/officeart/2008/layout/VerticalAccentList"/>
    <dgm:cxn modelId="{EE5A6D0C-6657-4BD9-9FAB-86BFC711B3BE}" type="presParOf" srcId="{072C76A3-0170-4689-BDF6-C178465D0745}" destId="{BB74DC4B-19EF-4F8A-B4AE-3389DF0B6B09}" srcOrd="4" destOrd="0" presId="urn:microsoft.com/office/officeart/2008/layout/VerticalAccentList"/>
    <dgm:cxn modelId="{B3686BCB-12DA-43C8-BB18-3533CBC88303}" type="presParOf" srcId="{072C76A3-0170-4689-BDF6-C178465D0745}" destId="{D1CED816-4689-4DF8-861A-2BC6B1BB76D2}" srcOrd="5" destOrd="0" presId="urn:microsoft.com/office/officeart/2008/layout/VerticalAccentList"/>
    <dgm:cxn modelId="{3E2D74C4-E352-4441-A7A0-959B1C56A633}" type="presParOf" srcId="{072C76A3-0170-4689-BDF6-C178465D0745}" destId="{2CA006B0-AC6E-40A5-91AF-B548DF2964F0}" srcOrd="6" destOrd="0" presId="urn:microsoft.com/office/officeart/2008/layout/VerticalAccentList"/>
    <dgm:cxn modelId="{55D6CD68-54E9-45FE-9028-477379C1789F}" type="presParOf" srcId="{072C76A3-0170-4689-BDF6-C178465D0745}" destId="{FD6F402F-5CB9-4270-B4F2-55F8EE58948B}"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7AA328-F9FD-4BEE-94AD-46C332F2B9E8}"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MX"/>
        </a:p>
      </dgm:t>
    </dgm:pt>
    <dgm:pt modelId="{B824FCE3-EBE1-4B6E-A8C7-AAAEEA7DD9D1}">
      <dgm:prSet/>
      <dgm:spPr/>
      <dgm:t>
        <a:bodyPr/>
        <a:lstStyle/>
        <a:p>
          <a:pPr rtl="0"/>
          <a:r>
            <a:rPr lang="es-MX" smtClean="0"/>
            <a:t>Pocos oferentes: Monopolios: bajo costo, alto precio</a:t>
          </a:r>
          <a:endParaRPr lang="es-MX"/>
        </a:p>
      </dgm:t>
    </dgm:pt>
    <dgm:pt modelId="{236B3B6C-AF90-4EFD-B90A-DFB2DB34D1C1}" type="parTrans" cxnId="{30BCE5AD-B79C-44D9-92E8-631C0A01B620}">
      <dgm:prSet/>
      <dgm:spPr/>
      <dgm:t>
        <a:bodyPr/>
        <a:lstStyle/>
        <a:p>
          <a:endParaRPr lang="es-MX"/>
        </a:p>
      </dgm:t>
    </dgm:pt>
    <dgm:pt modelId="{B9D663F1-6848-44F3-8932-A7A75846B119}" type="sibTrans" cxnId="{30BCE5AD-B79C-44D9-92E8-631C0A01B620}">
      <dgm:prSet/>
      <dgm:spPr/>
      <dgm:t>
        <a:bodyPr/>
        <a:lstStyle/>
        <a:p>
          <a:endParaRPr lang="es-MX"/>
        </a:p>
      </dgm:t>
    </dgm:pt>
    <dgm:pt modelId="{3EA332BF-8629-4E2B-8ECF-45C234FF5BCB}">
      <dgm:prSet/>
      <dgm:spPr/>
      <dgm:t>
        <a:bodyPr/>
        <a:lstStyle/>
        <a:p>
          <a:pPr rtl="0"/>
          <a:r>
            <a:rPr lang="es-MX" dirty="0" smtClean="0"/>
            <a:t>Pocos individuos que lo requieran:  La producción industrial puede considerarlo no rentable a menos que sea a elevado precio. Ej. </a:t>
          </a:r>
          <a:r>
            <a:rPr lang="es-MX" dirty="0" err="1" smtClean="0"/>
            <a:t>Enf</a:t>
          </a:r>
          <a:r>
            <a:rPr lang="es-MX" dirty="0" smtClean="0"/>
            <a:t>. raras y </a:t>
          </a:r>
          <a:r>
            <a:rPr lang="es-MX" dirty="0" err="1" smtClean="0"/>
            <a:t>ultrararas</a:t>
          </a:r>
          <a:r>
            <a:rPr lang="es-MX" dirty="0" smtClean="0"/>
            <a:t>.</a:t>
          </a:r>
          <a:endParaRPr lang="es-MX" dirty="0"/>
        </a:p>
      </dgm:t>
    </dgm:pt>
    <dgm:pt modelId="{ACA1C326-EFA8-4D9C-BA0E-21D477B934F8}" type="parTrans" cxnId="{8F7089C9-570B-437A-BC52-B9399F2DDDFD}">
      <dgm:prSet/>
      <dgm:spPr/>
      <dgm:t>
        <a:bodyPr/>
        <a:lstStyle/>
        <a:p>
          <a:endParaRPr lang="es-MX"/>
        </a:p>
      </dgm:t>
    </dgm:pt>
    <dgm:pt modelId="{569F731F-A9DB-4B55-AC4A-5D9B95DB2F2C}" type="sibTrans" cxnId="{8F7089C9-570B-437A-BC52-B9399F2DDDFD}">
      <dgm:prSet/>
      <dgm:spPr/>
      <dgm:t>
        <a:bodyPr/>
        <a:lstStyle/>
        <a:p>
          <a:endParaRPr lang="es-MX"/>
        </a:p>
      </dgm:t>
    </dgm:pt>
    <dgm:pt modelId="{4A28B6B5-CC8F-4AF0-824C-1A343185F4A9}" type="pres">
      <dgm:prSet presAssocID="{E07AA328-F9FD-4BEE-94AD-46C332F2B9E8}" presName="linear" presStyleCnt="0">
        <dgm:presLayoutVars>
          <dgm:animLvl val="lvl"/>
          <dgm:resizeHandles val="exact"/>
        </dgm:presLayoutVars>
      </dgm:prSet>
      <dgm:spPr/>
      <dgm:t>
        <a:bodyPr/>
        <a:lstStyle/>
        <a:p>
          <a:endParaRPr lang="es-MX"/>
        </a:p>
      </dgm:t>
    </dgm:pt>
    <dgm:pt modelId="{99D6B107-111C-4FFA-AC6C-80BE3DF3736F}" type="pres">
      <dgm:prSet presAssocID="{B824FCE3-EBE1-4B6E-A8C7-AAAEEA7DD9D1}" presName="parentText" presStyleLbl="node1" presStyleIdx="0" presStyleCnt="2">
        <dgm:presLayoutVars>
          <dgm:chMax val="0"/>
          <dgm:bulletEnabled val="1"/>
        </dgm:presLayoutVars>
      </dgm:prSet>
      <dgm:spPr/>
      <dgm:t>
        <a:bodyPr/>
        <a:lstStyle/>
        <a:p>
          <a:endParaRPr lang="es-MX"/>
        </a:p>
      </dgm:t>
    </dgm:pt>
    <dgm:pt modelId="{F4F9FF1A-1880-4B4E-BE52-99F1A99D4486}" type="pres">
      <dgm:prSet presAssocID="{B9D663F1-6848-44F3-8932-A7A75846B119}" presName="spacer" presStyleCnt="0"/>
      <dgm:spPr/>
    </dgm:pt>
    <dgm:pt modelId="{E8915CF7-F005-4E75-A3FD-6BA43CFEE303}" type="pres">
      <dgm:prSet presAssocID="{3EA332BF-8629-4E2B-8ECF-45C234FF5BCB}" presName="parentText" presStyleLbl="node1" presStyleIdx="1" presStyleCnt="2">
        <dgm:presLayoutVars>
          <dgm:chMax val="0"/>
          <dgm:bulletEnabled val="1"/>
        </dgm:presLayoutVars>
      </dgm:prSet>
      <dgm:spPr/>
      <dgm:t>
        <a:bodyPr/>
        <a:lstStyle/>
        <a:p>
          <a:endParaRPr lang="es-MX"/>
        </a:p>
      </dgm:t>
    </dgm:pt>
  </dgm:ptLst>
  <dgm:cxnLst>
    <dgm:cxn modelId="{30BCE5AD-B79C-44D9-92E8-631C0A01B620}" srcId="{E07AA328-F9FD-4BEE-94AD-46C332F2B9E8}" destId="{B824FCE3-EBE1-4B6E-A8C7-AAAEEA7DD9D1}" srcOrd="0" destOrd="0" parTransId="{236B3B6C-AF90-4EFD-B90A-DFB2DB34D1C1}" sibTransId="{B9D663F1-6848-44F3-8932-A7A75846B119}"/>
    <dgm:cxn modelId="{93916DEB-0D1A-4604-B324-3DB295F52C58}" type="presOf" srcId="{E07AA328-F9FD-4BEE-94AD-46C332F2B9E8}" destId="{4A28B6B5-CC8F-4AF0-824C-1A343185F4A9}" srcOrd="0" destOrd="0" presId="urn:microsoft.com/office/officeart/2005/8/layout/vList2"/>
    <dgm:cxn modelId="{8F7089C9-570B-437A-BC52-B9399F2DDDFD}" srcId="{E07AA328-F9FD-4BEE-94AD-46C332F2B9E8}" destId="{3EA332BF-8629-4E2B-8ECF-45C234FF5BCB}" srcOrd="1" destOrd="0" parTransId="{ACA1C326-EFA8-4D9C-BA0E-21D477B934F8}" sibTransId="{569F731F-A9DB-4B55-AC4A-5D9B95DB2F2C}"/>
    <dgm:cxn modelId="{DDCE5C2E-669A-411E-BDF5-E1A8494DCF4D}" type="presOf" srcId="{3EA332BF-8629-4E2B-8ECF-45C234FF5BCB}" destId="{E8915CF7-F005-4E75-A3FD-6BA43CFEE303}" srcOrd="0" destOrd="0" presId="urn:microsoft.com/office/officeart/2005/8/layout/vList2"/>
    <dgm:cxn modelId="{3DFC71E9-D352-4053-8341-711005CC66B2}" type="presOf" srcId="{B824FCE3-EBE1-4B6E-A8C7-AAAEEA7DD9D1}" destId="{99D6B107-111C-4FFA-AC6C-80BE3DF3736F}" srcOrd="0" destOrd="0" presId="urn:microsoft.com/office/officeart/2005/8/layout/vList2"/>
    <dgm:cxn modelId="{3C3072E7-0B54-416A-A079-8DCBE3700F84}" type="presParOf" srcId="{4A28B6B5-CC8F-4AF0-824C-1A343185F4A9}" destId="{99D6B107-111C-4FFA-AC6C-80BE3DF3736F}" srcOrd="0" destOrd="0" presId="urn:microsoft.com/office/officeart/2005/8/layout/vList2"/>
    <dgm:cxn modelId="{8195DE72-D8CB-4FF8-A2ED-16304DF6F4CD}" type="presParOf" srcId="{4A28B6B5-CC8F-4AF0-824C-1A343185F4A9}" destId="{F4F9FF1A-1880-4B4E-BE52-99F1A99D4486}" srcOrd="1" destOrd="0" presId="urn:microsoft.com/office/officeart/2005/8/layout/vList2"/>
    <dgm:cxn modelId="{D0720E0A-BD83-4E0A-9860-6AE0F11041BB}" type="presParOf" srcId="{4A28B6B5-CC8F-4AF0-824C-1A343185F4A9}" destId="{E8915CF7-F005-4E75-A3FD-6BA43CFEE30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F23EA4-9C69-400F-84FC-83CF7A2BD546}" type="doc">
      <dgm:prSet loTypeId="urn:microsoft.com/office/officeart/2005/8/layout/matrix2" loCatId="matrix" qsTypeId="urn:microsoft.com/office/officeart/2005/8/quickstyle/simple1" qsCatId="simple" csTypeId="urn:microsoft.com/office/officeart/2005/8/colors/accent3_1" csCatId="accent3" phldr="1"/>
      <dgm:spPr/>
      <dgm:t>
        <a:bodyPr/>
        <a:lstStyle/>
        <a:p>
          <a:endParaRPr lang="es-MX"/>
        </a:p>
      </dgm:t>
    </dgm:pt>
    <dgm:pt modelId="{62DC6CA5-FCE1-47F8-AA2C-0C77D7A2DF18}">
      <dgm:prSet phldrT="[Texto]" custT="1"/>
      <dgm:spPr/>
      <dgm:t>
        <a:bodyPr/>
        <a:lstStyle/>
        <a:p>
          <a:r>
            <a:rPr lang="es-MX" sz="2000" dirty="0" smtClean="0"/>
            <a:t>Empresas</a:t>
          </a:r>
          <a:endParaRPr lang="es-MX" sz="2000" dirty="0"/>
        </a:p>
      </dgm:t>
    </dgm:pt>
    <dgm:pt modelId="{AA6CF8E5-49CC-4BD2-872F-DCFAFA2CA240}" type="parTrans" cxnId="{A254BBC9-25C4-4663-A48F-D83B5172AC8A}">
      <dgm:prSet/>
      <dgm:spPr/>
      <dgm:t>
        <a:bodyPr/>
        <a:lstStyle/>
        <a:p>
          <a:endParaRPr lang="es-MX" sz="2000"/>
        </a:p>
      </dgm:t>
    </dgm:pt>
    <dgm:pt modelId="{899AFB4B-787F-4CAB-9EC3-A0403D0109DD}" type="sibTrans" cxnId="{A254BBC9-25C4-4663-A48F-D83B5172AC8A}">
      <dgm:prSet/>
      <dgm:spPr/>
      <dgm:t>
        <a:bodyPr/>
        <a:lstStyle/>
        <a:p>
          <a:endParaRPr lang="es-MX" sz="2000"/>
        </a:p>
      </dgm:t>
    </dgm:pt>
    <dgm:pt modelId="{7D015850-A5B1-4888-8B56-9BBCA80FC3D6}">
      <dgm:prSet phldrT="[Texto]" custT="1"/>
      <dgm:spPr/>
      <dgm:t>
        <a:bodyPr/>
        <a:lstStyle/>
        <a:p>
          <a:r>
            <a:rPr lang="es-MX" sz="2000" dirty="0" smtClean="0"/>
            <a:t>Pacientes, organizaciones sociales</a:t>
          </a:r>
          <a:endParaRPr lang="es-MX" sz="2000" dirty="0"/>
        </a:p>
      </dgm:t>
    </dgm:pt>
    <dgm:pt modelId="{7B0A912F-8493-4D9D-B8D6-51D5E0C0985F}" type="parTrans" cxnId="{032663DF-6BDB-4C8E-BFFD-B2E2B04933EB}">
      <dgm:prSet/>
      <dgm:spPr/>
      <dgm:t>
        <a:bodyPr/>
        <a:lstStyle/>
        <a:p>
          <a:endParaRPr lang="es-MX" sz="2000"/>
        </a:p>
      </dgm:t>
    </dgm:pt>
    <dgm:pt modelId="{DDA7F838-028B-4794-AA30-57630D2CC7CF}" type="sibTrans" cxnId="{032663DF-6BDB-4C8E-BFFD-B2E2B04933EB}">
      <dgm:prSet/>
      <dgm:spPr/>
      <dgm:t>
        <a:bodyPr/>
        <a:lstStyle/>
        <a:p>
          <a:endParaRPr lang="es-MX" sz="2000"/>
        </a:p>
      </dgm:t>
    </dgm:pt>
    <dgm:pt modelId="{08C06EF2-A29F-461A-B119-C12C786EFF03}">
      <dgm:prSet phldrT="[Texto]" custT="1"/>
      <dgm:spPr/>
      <dgm:t>
        <a:bodyPr/>
        <a:lstStyle/>
        <a:p>
          <a:r>
            <a:rPr lang="es-MX" sz="2000" dirty="0" smtClean="0"/>
            <a:t>Profesionales de salud</a:t>
          </a:r>
          <a:endParaRPr lang="es-MX" sz="2000" dirty="0"/>
        </a:p>
      </dgm:t>
    </dgm:pt>
    <dgm:pt modelId="{A937E212-1AD4-4D54-B370-9393F0BDBE54}" type="parTrans" cxnId="{B827DD4A-756E-45D5-8648-835F27E23D7C}">
      <dgm:prSet/>
      <dgm:spPr/>
      <dgm:t>
        <a:bodyPr/>
        <a:lstStyle/>
        <a:p>
          <a:endParaRPr lang="es-MX" sz="2000"/>
        </a:p>
      </dgm:t>
    </dgm:pt>
    <dgm:pt modelId="{8E67F86B-3398-411F-8C25-21F821A9A2FA}" type="sibTrans" cxnId="{B827DD4A-756E-45D5-8648-835F27E23D7C}">
      <dgm:prSet/>
      <dgm:spPr/>
      <dgm:t>
        <a:bodyPr/>
        <a:lstStyle/>
        <a:p>
          <a:endParaRPr lang="es-MX" sz="2000"/>
        </a:p>
      </dgm:t>
    </dgm:pt>
    <dgm:pt modelId="{61A356CE-0330-4CC3-90E7-E335189105B5}">
      <dgm:prSet phldrT="[Texto]" custT="1"/>
      <dgm:spPr/>
      <dgm:t>
        <a:bodyPr/>
        <a:lstStyle/>
        <a:p>
          <a:r>
            <a:rPr lang="es-MX" sz="2000" dirty="0" smtClean="0"/>
            <a:t>Gobiernos</a:t>
          </a:r>
          <a:endParaRPr lang="es-MX" sz="2000" dirty="0"/>
        </a:p>
      </dgm:t>
    </dgm:pt>
    <dgm:pt modelId="{464226E5-1225-4106-AA82-2FBD56D3ED34}" type="parTrans" cxnId="{7F6C5986-E6AD-439A-A5DB-60620EC704BA}">
      <dgm:prSet/>
      <dgm:spPr/>
      <dgm:t>
        <a:bodyPr/>
        <a:lstStyle/>
        <a:p>
          <a:endParaRPr lang="es-MX" sz="2000"/>
        </a:p>
      </dgm:t>
    </dgm:pt>
    <dgm:pt modelId="{B292EB77-C057-4D4E-8A3F-C16E3D74EADC}" type="sibTrans" cxnId="{7F6C5986-E6AD-439A-A5DB-60620EC704BA}">
      <dgm:prSet/>
      <dgm:spPr/>
      <dgm:t>
        <a:bodyPr/>
        <a:lstStyle/>
        <a:p>
          <a:endParaRPr lang="es-MX" sz="2000"/>
        </a:p>
      </dgm:t>
    </dgm:pt>
    <dgm:pt modelId="{1D533094-AF2C-4CA1-9F9B-FC1DC5B3FA82}" type="pres">
      <dgm:prSet presAssocID="{C9F23EA4-9C69-400F-84FC-83CF7A2BD546}" presName="matrix" presStyleCnt="0">
        <dgm:presLayoutVars>
          <dgm:chMax val="1"/>
          <dgm:dir/>
          <dgm:resizeHandles val="exact"/>
        </dgm:presLayoutVars>
      </dgm:prSet>
      <dgm:spPr/>
      <dgm:t>
        <a:bodyPr/>
        <a:lstStyle/>
        <a:p>
          <a:endParaRPr lang="es-MX"/>
        </a:p>
      </dgm:t>
    </dgm:pt>
    <dgm:pt modelId="{44B0A0A1-7326-4F72-9491-800166B9DF6A}" type="pres">
      <dgm:prSet presAssocID="{C9F23EA4-9C69-400F-84FC-83CF7A2BD546}" presName="axisShape" presStyleLbl="bgShp" presStyleIdx="0" presStyleCnt="1"/>
      <dgm:spPr/>
    </dgm:pt>
    <dgm:pt modelId="{D7B582C8-008F-45EA-986F-D68E2BA2A906}" type="pres">
      <dgm:prSet presAssocID="{C9F23EA4-9C69-400F-84FC-83CF7A2BD546}" presName="rect1" presStyleLbl="node1" presStyleIdx="0" presStyleCnt="4">
        <dgm:presLayoutVars>
          <dgm:chMax val="0"/>
          <dgm:chPref val="0"/>
          <dgm:bulletEnabled val="1"/>
        </dgm:presLayoutVars>
      </dgm:prSet>
      <dgm:spPr/>
      <dgm:t>
        <a:bodyPr/>
        <a:lstStyle/>
        <a:p>
          <a:endParaRPr lang="es-MX"/>
        </a:p>
      </dgm:t>
    </dgm:pt>
    <dgm:pt modelId="{C75AF9DD-7832-4474-AE2F-349D5B1A71EC}" type="pres">
      <dgm:prSet presAssocID="{C9F23EA4-9C69-400F-84FC-83CF7A2BD546}" presName="rect2" presStyleLbl="node1" presStyleIdx="1" presStyleCnt="4">
        <dgm:presLayoutVars>
          <dgm:chMax val="0"/>
          <dgm:chPref val="0"/>
          <dgm:bulletEnabled val="1"/>
        </dgm:presLayoutVars>
      </dgm:prSet>
      <dgm:spPr/>
      <dgm:t>
        <a:bodyPr/>
        <a:lstStyle/>
        <a:p>
          <a:endParaRPr lang="es-MX"/>
        </a:p>
      </dgm:t>
    </dgm:pt>
    <dgm:pt modelId="{CB7A8023-7B40-42AD-91D5-8E36F9F33A1C}" type="pres">
      <dgm:prSet presAssocID="{C9F23EA4-9C69-400F-84FC-83CF7A2BD546}" presName="rect3" presStyleLbl="node1" presStyleIdx="2" presStyleCnt="4">
        <dgm:presLayoutVars>
          <dgm:chMax val="0"/>
          <dgm:chPref val="0"/>
          <dgm:bulletEnabled val="1"/>
        </dgm:presLayoutVars>
      </dgm:prSet>
      <dgm:spPr/>
      <dgm:t>
        <a:bodyPr/>
        <a:lstStyle/>
        <a:p>
          <a:endParaRPr lang="es-MX"/>
        </a:p>
      </dgm:t>
    </dgm:pt>
    <dgm:pt modelId="{4A842806-4E87-49AE-97B7-228D4358BC2C}" type="pres">
      <dgm:prSet presAssocID="{C9F23EA4-9C69-400F-84FC-83CF7A2BD546}" presName="rect4" presStyleLbl="node1" presStyleIdx="3" presStyleCnt="4">
        <dgm:presLayoutVars>
          <dgm:chMax val="0"/>
          <dgm:chPref val="0"/>
          <dgm:bulletEnabled val="1"/>
        </dgm:presLayoutVars>
      </dgm:prSet>
      <dgm:spPr/>
      <dgm:t>
        <a:bodyPr/>
        <a:lstStyle/>
        <a:p>
          <a:endParaRPr lang="es-MX"/>
        </a:p>
      </dgm:t>
    </dgm:pt>
  </dgm:ptLst>
  <dgm:cxnLst>
    <dgm:cxn modelId="{25858CAD-C7C5-4FD2-A58B-1503CD02C402}" type="presOf" srcId="{62DC6CA5-FCE1-47F8-AA2C-0C77D7A2DF18}" destId="{D7B582C8-008F-45EA-986F-D68E2BA2A906}" srcOrd="0" destOrd="0" presId="urn:microsoft.com/office/officeart/2005/8/layout/matrix2"/>
    <dgm:cxn modelId="{242A7458-F2B2-4E17-9B42-0FA220F4B4BB}" type="presOf" srcId="{7D015850-A5B1-4888-8B56-9BBCA80FC3D6}" destId="{C75AF9DD-7832-4474-AE2F-349D5B1A71EC}" srcOrd="0" destOrd="0" presId="urn:microsoft.com/office/officeart/2005/8/layout/matrix2"/>
    <dgm:cxn modelId="{6F07E0F6-8951-4B1E-A91D-5247EF0719CD}" type="presOf" srcId="{C9F23EA4-9C69-400F-84FC-83CF7A2BD546}" destId="{1D533094-AF2C-4CA1-9F9B-FC1DC5B3FA82}" srcOrd="0" destOrd="0" presId="urn:microsoft.com/office/officeart/2005/8/layout/matrix2"/>
    <dgm:cxn modelId="{032663DF-6BDB-4C8E-BFFD-B2E2B04933EB}" srcId="{C9F23EA4-9C69-400F-84FC-83CF7A2BD546}" destId="{7D015850-A5B1-4888-8B56-9BBCA80FC3D6}" srcOrd="1" destOrd="0" parTransId="{7B0A912F-8493-4D9D-B8D6-51D5E0C0985F}" sibTransId="{DDA7F838-028B-4794-AA30-57630D2CC7CF}"/>
    <dgm:cxn modelId="{7289F43C-B692-4C51-9454-E3906FA13078}" type="presOf" srcId="{61A356CE-0330-4CC3-90E7-E335189105B5}" destId="{4A842806-4E87-49AE-97B7-228D4358BC2C}" srcOrd="0" destOrd="0" presId="urn:microsoft.com/office/officeart/2005/8/layout/matrix2"/>
    <dgm:cxn modelId="{A254BBC9-25C4-4663-A48F-D83B5172AC8A}" srcId="{C9F23EA4-9C69-400F-84FC-83CF7A2BD546}" destId="{62DC6CA5-FCE1-47F8-AA2C-0C77D7A2DF18}" srcOrd="0" destOrd="0" parTransId="{AA6CF8E5-49CC-4BD2-872F-DCFAFA2CA240}" sibTransId="{899AFB4B-787F-4CAB-9EC3-A0403D0109DD}"/>
    <dgm:cxn modelId="{9063DEDB-46AD-4EC8-A4F8-E501F230CB1F}" type="presOf" srcId="{08C06EF2-A29F-461A-B119-C12C786EFF03}" destId="{CB7A8023-7B40-42AD-91D5-8E36F9F33A1C}" srcOrd="0" destOrd="0" presId="urn:microsoft.com/office/officeart/2005/8/layout/matrix2"/>
    <dgm:cxn modelId="{7F6C5986-E6AD-439A-A5DB-60620EC704BA}" srcId="{C9F23EA4-9C69-400F-84FC-83CF7A2BD546}" destId="{61A356CE-0330-4CC3-90E7-E335189105B5}" srcOrd="3" destOrd="0" parTransId="{464226E5-1225-4106-AA82-2FBD56D3ED34}" sibTransId="{B292EB77-C057-4D4E-8A3F-C16E3D74EADC}"/>
    <dgm:cxn modelId="{B827DD4A-756E-45D5-8648-835F27E23D7C}" srcId="{C9F23EA4-9C69-400F-84FC-83CF7A2BD546}" destId="{08C06EF2-A29F-461A-B119-C12C786EFF03}" srcOrd="2" destOrd="0" parTransId="{A937E212-1AD4-4D54-B370-9393F0BDBE54}" sibTransId="{8E67F86B-3398-411F-8C25-21F821A9A2FA}"/>
    <dgm:cxn modelId="{FA8FA7AF-1136-4533-B517-03D54EF4DD6D}" type="presParOf" srcId="{1D533094-AF2C-4CA1-9F9B-FC1DC5B3FA82}" destId="{44B0A0A1-7326-4F72-9491-800166B9DF6A}" srcOrd="0" destOrd="0" presId="urn:microsoft.com/office/officeart/2005/8/layout/matrix2"/>
    <dgm:cxn modelId="{01E6DE3C-87FA-4C46-AEB3-6974038AAB1B}" type="presParOf" srcId="{1D533094-AF2C-4CA1-9F9B-FC1DC5B3FA82}" destId="{D7B582C8-008F-45EA-986F-D68E2BA2A906}" srcOrd="1" destOrd="0" presId="urn:microsoft.com/office/officeart/2005/8/layout/matrix2"/>
    <dgm:cxn modelId="{5D9B7F45-9A07-4383-BB69-85B91EE33D91}" type="presParOf" srcId="{1D533094-AF2C-4CA1-9F9B-FC1DC5B3FA82}" destId="{C75AF9DD-7832-4474-AE2F-349D5B1A71EC}" srcOrd="2" destOrd="0" presId="urn:microsoft.com/office/officeart/2005/8/layout/matrix2"/>
    <dgm:cxn modelId="{A3DFD3D6-B6AD-48DD-BA61-3A36F18A6887}" type="presParOf" srcId="{1D533094-AF2C-4CA1-9F9B-FC1DC5B3FA82}" destId="{CB7A8023-7B40-42AD-91D5-8E36F9F33A1C}" srcOrd="3" destOrd="0" presId="urn:microsoft.com/office/officeart/2005/8/layout/matrix2"/>
    <dgm:cxn modelId="{9AAB32E2-CCB0-494F-AEC7-AEEAB7865C43}" type="presParOf" srcId="{1D533094-AF2C-4CA1-9F9B-FC1DC5B3FA82}" destId="{4A842806-4E87-49AE-97B7-228D4358BC2C}"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EBEFD371-E250-4F2E-806D-0071D1854ADB}" type="datetimeFigureOut">
              <a:rPr lang="es-CO" smtClean="0"/>
              <a:t>16/06/2015</a:t>
            </a:fld>
            <a:endParaRPr lang="es-CO" dirty="0"/>
          </a:p>
        </p:txBody>
      </p:sp>
      <p:sp>
        <p:nvSpPr>
          <p:cNvPr id="17" name="16 Marcador de pie de página"/>
          <p:cNvSpPr>
            <a:spLocks noGrp="1"/>
          </p:cNvSpPr>
          <p:nvPr>
            <p:ph type="ftr" sz="quarter" idx="11"/>
          </p:nvPr>
        </p:nvSpPr>
        <p:spPr>
          <a:xfrm>
            <a:off x="5410200" y="4205288"/>
            <a:ext cx="1295400" cy="457200"/>
          </a:xfrm>
        </p:spPr>
        <p:txBody>
          <a:bodyPr/>
          <a:lstStyle/>
          <a:p>
            <a:endParaRPr lang="es-CO" dirty="0"/>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212977A-63F1-467C-8B27-75B69FFB6F61}" type="slidenum">
              <a:rPr lang="es-CO" smtClean="0"/>
              <a:t>‹Nº›</a:t>
            </a:fld>
            <a:endParaRPr lang="es-C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BEFD371-E250-4F2E-806D-0071D1854ADB}" type="datetimeFigureOut">
              <a:rPr lang="es-CO" smtClean="0"/>
              <a:t>16/06/2015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4212977A-63F1-467C-8B27-75B69FFB6F61}" type="slidenum">
              <a:rPr lang="es-CO" smtClean="0"/>
              <a:t>‹Nº›</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BEFD371-E250-4F2E-806D-0071D1854ADB}" type="datetimeFigureOut">
              <a:rPr lang="es-CO" smtClean="0"/>
              <a:t>16/06/2015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4212977A-63F1-467C-8B27-75B69FFB6F61}" type="slidenum">
              <a:rPr lang="es-CO" smtClean="0"/>
              <a:t>‹Nº›</a:t>
            </a:fld>
            <a:endParaRPr lang="es-C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BEFD371-E250-4F2E-806D-0071D1854ADB}" type="datetimeFigureOut">
              <a:rPr lang="es-CO" smtClean="0"/>
              <a:t>16/06/2015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4212977A-63F1-467C-8B27-75B69FFB6F61}" type="slidenum">
              <a:rPr lang="es-CO" smtClean="0"/>
              <a:t>‹Nº›</a:t>
            </a:fld>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EBEFD371-E250-4F2E-806D-0071D1854ADB}" type="datetimeFigureOut">
              <a:rPr lang="es-CO" smtClean="0"/>
              <a:t>16/06/2015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4212977A-63F1-467C-8B27-75B69FFB6F61}" type="slidenum">
              <a:rPr lang="es-CO" smtClean="0"/>
              <a:t>‹Nº›</a:t>
            </a:fld>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BEFD371-E250-4F2E-806D-0071D1854ADB}" type="datetimeFigureOut">
              <a:rPr lang="es-CO" smtClean="0"/>
              <a:t>16/06/2015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4212977A-63F1-467C-8B27-75B69FFB6F61}" type="slidenum">
              <a:rPr lang="es-CO" smtClean="0"/>
              <a:t>‹Nº›</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EBEFD371-E250-4F2E-806D-0071D1854ADB}" type="datetimeFigureOut">
              <a:rPr lang="es-CO" smtClean="0"/>
              <a:t>16/06/2015</a:t>
            </a:fld>
            <a:endParaRPr lang="es-CO" dirty="0"/>
          </a:p>
        </p:txBody>
      </p:sp>
      <p:sp>
        <p:nvSpPr>
          <p:cNvPr id="27" name="26 Marcador de número de diapositiva"/>
          <p:cNvSpPr>
            <a:spLocks noGrp="1"/>
          </p:cNvSpPr>
          <p:nvPr>
            <p:ph type="sldNum" sz="quarter" idx="11"/>
          </p:nvPr>
        </p:nvSpPr>
        <p:spPr/>
        <p:txBody>
          <a:bodyPr rtlCol="0"/>
          <a:lstStyle/>
          <a:p>
            <a:fld id="{4212977A-63F1-467C-8B27-75B69FFB6F61}" type="slidenum">
              <a:rPr lang="es-CO" smtClean="0"/>
              <a:t>‹Nº›</a:t>
            </a:fld>
            <a:endParaRPr lang="es-CO" dirty="0"/>
          </a:p>
        </p:txBody>
      </p:sp>
      <p:sp>
        <p:nvSpPr>
          <p:cNvPr id="28" name="27 Marcador de pie de página"/>
          <p:cNvSpPr>
            <a:spLocks noGrp="1"/>
          </p:cNvSpPr>
          <p:nvPr>
            <p:ph type="ftr" sz="quarter" idx="12"/>
          </p:nvPr>
        </p:nvSpPr>
        <p:spPr/>
        <p:txBody>
          <a:bodyPr rtlCol="0"/>
          <a:lstStyle/>
          <a:p>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EBEFD371-E250-4F2E-806D-0071D1854ADB}" type="datetimeFigureOut">
              <a:rPr lang="es-CO" smtClean="0"/>
              <a:t>16/06/2015</a:t>
            </a:fld>
            <a:endParaRPr lang="es-CO" dirty="0"/>
          </a:p>
        </p:txBody>
      </p:sp>
      <p:sp>
        <p:nvSpPr>
          <p:cNvPr id="4" name="3 Marcador de pie de página"/>
          <p:cNvSpPr>
            <a:spLocks noGrp="1"/>
          </p:cNvSpPr>
          <p:nvPr>
            <p:ph type="ftr" sz="quarter" idx="11"/>
          </p:nvPr>
        </p:nvSpPr>
        <p:spPr>
          <a:xfrm>
            <a:off x="5257800" y="612648"/>
            <a:ext cx="1325880" cy="457200"/>
          </a:xfrm>
        </p:spPr>
        <p:txBody>
          <a:bodyPr/>
          <a:lstStyle/>
          <a:p>
            <a:endParaRPr lang="es-CO" dirty="0"/>
          </a:p>
        </p:txBody>
      </p:sp>
      <p:sp>
        <p:nvSpPr>
          <p:cNvPr id="5" name="4 Marcador de número de diapositiva"/>
          <p:cNvSpPr>
            <a:spLocks noGrp="1"/>
          </p:cNvSpPr>
          <p:nvPr>
            <p:ph type="sldNum" sz="quarter" idx="12"/>
          </p:nvPr>
        </p:nvSpPr>
        <p:spPr>
          <a:xfrm>
            <a:off x="8174736" y="2272"/>
            <a:ext cx="762000" cy="365760"/>
          </a:xfrm>
        </p:spPr>
        <p:txBody>
          <a:bodyPr/>
          <a:lstStyle/>
          <a:p>
            <a:fld id="{4212977A-63F1-467C-8B27-75B69FFB6F61}" type="slidenum">
              <a:rPr lang="es-CO" smtClean="0"/>
              <a:t>‹Nº›</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BEFD371-E250-4F2E-806D-0071D1854ADB}" type="datetimeFigureOut">
              <a:rPr lang="es-CO" smtClean="0"/>
              <a:t>16/06/2015</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4212977A-63F1-467C-8B27-75B69FFB6F61}" type="slidenum">
              <a:rPr lang="es-CO" smtClean="0"/>
              <a:t>‹Nº›</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BEFD371-E250-4F2E-806D-0071D1854ADB}" type="datetimeFigureOut">
              <a:rPr lang="es-CO" smtClean="0"/>
              <a:t>16/06/2015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4212977A-63F1-467C-8B27-75B69FFB6F61}" type="slidenum">
              <a:rPr lang="es-CO" smtClean="0"/>
              <a:t>‹Nº›</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BEFD371-E250-4F2E-806D-0071D1854ADB}" type="datetimeFigureOut">
              <a:rPr lang="es-CO" smtClean="0"/>
              <a:t>16/06/2015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4212977A-63F1-467C-8B27-75B69FFB6F61}" type="slidenum">
              <a:rPr lang="es-CO" smtClean="0"/>
              <a:t>‹Nº›</a:t>
            </a:fld>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BEFD371-E250-4F2E-806D-0071D1854ADB}" type="datetimeFigureOut">
              <a:rPr lang="es-CO" smtClean="0"/>
              <a:t>16/06/2015</a:t>
            </a:fld>
            <a:endParaRPr lang="es-CO" dirty="0"/>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CO" dirty="0"/>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212977A-63F1-467C-8B27-75B69FFB6F61}" type="slidenum">
              <a:rPr lang="es-CO" smtClean="0"/>
              <a:t>‹Nº›</a:t>
            </a:fld>
            <a:endParaRPr lang="es-CO"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57200" y="1844824"/>
            <a:ext cx="8458200" cy="1470025"/>
          </a:xfrm>
        </p:spPr>
        <p:txBody>
          <a:bodyPr>
            <a:normAutofit/>
          </a:bodyPr>
          <a:lstStyle/>
          <a:p>
            <a:pPr algn="ctr"/>
            <a:r>
              <a:rPr lang="es-MX" sz="4000" b="1" dirty="0" smtClean="0"/>
              <a:t>Medicamentos magistrales/: Una propuesta </a:t>
            </a:r>
            <a:r>
              <a:rPr lang="es-MX" sz="4000" b="1" dirty="0"/>
              <a:t>para mejorar el acceso</a:t>
            </a:r>
            <a:endParaRPr lang="es-CO" b="1" dirty="0">
              <a:latin typeface="Georgia" pitchFamily="18" charset="0"/>
            </a:endParaRPr>
          </a:p>
        </p:txBody>
      </p:sp>
      <p:pic>
        <p:nvPicPr>
          <p:cNvPr id="1030" name="Picture 6" descr="https://encrypted-tbn1.gstatic.com/images?q=tbn:ANd9GcRoN2lPQr2ZEhQfzOIQc8unhxjPyCI4bX_0Z_SPuFF0oHdeD3WB"/>
          <p:cNvPicPr>
            <a:picLocks noChangeAspect="1" noChangeArrowheads="1"/>
          </p:cNvPicPr>
          <p:nvPr/>
        </p:nvPicPr>
        <p:blipFill rotWithShape="1">
          <a:blip r:embed="rId2">
            <a:extLst>
              <a:ext uri="{28A0092B-C50C-407E-A947-70E740481C1C}">
                <a14:useLocalDpi xmlns:a14="http://schemas.microsoft.com/office/drawing/2010/main" val="0"/>
              </a:ext>
            </a:extLst>
          </a:blip>
          <a:srcRect t="26172" r="50000" b="4013"/>
          <a:stretch/>
        </p:blipFill>
        <p:spPr bwMode="auto">
          <a:xfrm>
            <a:off x="1763688" y="4047719"/>
            <a:ext cx="3456384" cy="26936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1872208" cy="1303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721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Marcador de contenido 3"/>
          <p:cNvPicPr>
            <a:picLocks noGrp="1" noChangeAspect="1"/>
          </p:cNvPicPr>
          <p:nvPr>
            <p:ph idx="1"/>
          </p:nvPr>
        </p:nvPicPr>
        <p:blipFill>
          <a:blip r:embed="rId2"/>
          <a:stretch>
            <a:fillRect/>
          </a:stretch>
        </p:blipFill>
        <p:spPr>
          <a:xfrm>
            <a:off x="323528" y="764704"/>
            <a:ext cx="8820472" cy="5809134"/>
          </a:xfrm>
          <a:prstGeom prst="rect">
            <a:avLst/>
          </a:prstGeom>
        </p:spPr>
      </p:pic>
    </p:spTree>
    <p:extLst>
      <p:ext uri="{BB962C8B-B14F-4D97-AF65-F5344CB8AC3E}">
        <p14:creationId xmlns:p14="http://schemas.microsoft.com/office/powerpoint/2010/main" val="2828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35713" y="1994713"/>
            <a:ext cx="7416824" cy="1938992"/>
          </a:xfrm>
          <a:prstGeom prst="rect">
            <a:avLst/>
          </a:prstGeom>
          <a:noFill/>
        </p:spPr>
        <p:txBody>
          <a:bodyPr wrap="square" rtlCol="0">
            <a:spAutoFit/>
          </a:bodyPr>
          <a:lstStyle/>
          <a:p>
            <a:pPr algn="ctr"/>
            <a:r>
              <a:rPr lang="es-CO" sz="4000" b="1" dirty="0" smtClean="0">
                <a:solidFill>
                  <a:schemeClr val="accent2">
                    <a:lumMod val="75000"/>
                  </a:schemeClr>
                </a:solidFill>
                <a:latin typeface="Georgia" pitchFamily="18" charset="0"/>
              </a:rPr>
              <a:t> FORMULACIONES MAGISTRALES EN 2015. ALGUNOS PAISES</a:t>
            </a:r>
            <a:endParaRPr lang="es-CO" sz="4000" b="1" dirty="0">
              <a:solidFill>
                <a:schemeClr val="accent2">
                  <a:lumMod val="75000"/>
                </a:schemeClr>
              </a:solidFill>
              <a:latin typeface="Georgia" pitchFamily="18" charset="0"/>
            </a:endParaRPr>
          </a:p>
        </p:txBody>
      </p:sp>
    </p:spTree>
    <p:extLst>
      <p:ext uri="{BB962C8B-B14F-4D97-AF65-F5344CB8AC3E}">
        <p14:creationId xmlns:p14="http://schemas.microsoft.com/office/powerpoint/2010/main" val="992970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776898"/>
            <a:ext cx="6264696" cy="707886"/>
          </a:xfrm>
          <a:prstGeom prst="rect">
            <a:avLst/>
          </a:prstGeom>
          <a:noFill/>
        </p:spPr>
        <p:txBody>
          <a:bodyPr wrap="square" rtlCol="0">
            <a:spAutoFit/>
          </a:bodyPr>
          <a:lstStyle/>
          <a:p>
            <a:r>
              <a:rPr lang="es-CO" sz="4000" b="1" dirty="0" smtClean="0">
                <a:solidFill>
                  <a:schemeClr val="accent2">
                    <a:lumMod val="75000"/>
                  </a:schemeClr>
                </a:solidFill>
                <a:latin typeface="Georgia" pitchFamily="18" charset="0"/>
              </a:rPr>
              <a:t>España</a:t>
            </a:r>
            <a:endParaRPr lang="es-CO" sz="4000" b="1" dirty="0">
              <a:solidFill>
                <a:schemeClr val="accent2">
                  <a:lumMod val="75000"/>
                </a:schemeClr>
              </a:solidFill>
              <a:latin typeface="Georgia" pitchFamily="18" charset="0"/>
            </a:endParaRPr>
          </a:p>
        </p:txBody>
      </p:sp>
      <p:sp>
        <p:nvSpPr>
          <p:cNvPr id="3" name="2 Rectángulo"/>
          <p:cNvSpPr/>
          <p:nvPr/>
        </p:nvSpPr>
        <p:spPr>
          <a:xfrm>
            <a:off x="539552" y="1549241"/>
            <a:ext cx="6120680" cy="1015663"/>
          </a:xfrm>
          <a:prstGeom prst="rect">
            <a:avLst/>
          </a:prstGeom>
        </p:spPr>
        <p:txBody>
          <a:bodyPr wrap="square">
            <a:spAutoFit/>
          </a:bodyPr>
          <a:lstStyle/>
          <a:p>
            <a:pPr algn="just"/>
            <a:r>
              <a:rPr lang="es-CO" sz="2000" b="1" dirty="0" smtClean="0"/>
              <a:t>Ley </a:t>
            </a:r>
            <a:r>
              <a:rPr lang="es-CO" sz="2000" b="1" dirty="0"/>
              <a:t>29/2006, de 26 de julio: </a:t>
            </a:r>
            <a:r>
              <a:rPr lang="es-CO" sz="2000" dirty="0" smtClean="0"/>
              <a:t>Reglamenta las formulas magistrales y preparados oficinales y los reconoce legalmente como medicamentos. </a:t>
            </a:r>
            <a:endParaRPr lang="es-CO" sz="2000" dirty="0"/>
          </a:p>
        </p:txBody>
      </p:sp>
      <p:sp>
        <p:nvSpPr>
          <p:cNvPr id="4" name="3 Rectángulo"/>
          <p:cNvSpPr/>
          <p:nvPr/>
        </p:nvSpPr>
        <p:spPr>
          <a:xfrm>
            <a:off x="539552" y="2589872"/>
            <a:ext cx="7776864" cy="1631216"/>
          </a:xfrm>
          <a:prstGeom prst="rect">
            <a:avLst/>
          </a:prstGeom>
        </p:spPr>
        <p:txBody>
          <a:bodyPr wrap="square">
            <a:spAutoFit/>
          </a:bodyPr>
          <a:lstStyle/>
          <a:p>
            <a:pPr algn="just"/>
            <a:r>
              <a:rPr lang="es-CO" sz="2000" dirty="0" smtClean="0"/>
              <a:t>Asociaciones de farmacéuticos: </a:t>
            </a:r>
          </a:p>
          <a:p>
            <a:pPr marL="342900" indent="-342900" algn="just">
              <a:buFontTx/>
              <a:buChar char="-"/>
            </a:pPr>
            <a:r>
              <a:rPr lang="es-CO" sz="2000" dirty="0" smtClean="0"/>
              <a:t>Asociación </a:t>
            </a:r>
            <a:r>
              <a:rPr lang="es-CO" sz="2000" dirty="0"/>
              <a:t>Española de Farmacéuticos Formulistas (AEFF</a:t>
            </a:r>
            <a:r>
              <a:rPr lang="es-CO" sz="2000" i="1" dirty="0"/>
              <a:t>) www.aeff.es </a:t>
            </a:r>
            <a:r>
              <a:rPr lang="es-CO" sz="2000" dirty="0"/>
              <a:t>y </a:t>
            </a:r>
            <a:r>
              <a:rPr lang="es-CO" sz="2000" dirty="0" smtClean="0"/>
              <a:t>la</a:t>
            </a:r>
          </a:p>
          <a:p>
            <a:pPr marL="342900" indent="-342900" algn="just">
              <a:buFontTx/>
              <a:buChar char="-"/>
            </a:pPr>
            <a:r>
              <a:rPr lang="es-CO" sz="2000" dirty="0" smtClean="0"/>
              <a:t>Asociación </a:t>
            </a:r>
            <a:r>
              <a:rPr lang="es-CO" sz="2000" dirty="0"/>
              <a:t>Profesional de Farmacéuticos Formuladores (APROFARM) </a:t>
            </a:r>
            <a:r>
              <a:rPr lang="es-CO" sz="2000" i="1" dirty="0"/>
              <a:t>www.aprofarm.org </a:t>
            </a:r>
            <a:endParaRPr lang="es-CO" sz="2000" dirty="0"/>
          </a:p>
        </p:txBody>
      </p:sp>
      <p:sp>
        <p:nvSpPr>
          <p:cNvPr id="5" name="4 CuadroTexto"/>
          <p:cNvSpPr txBox="1"/>
          <p:nvPr/>
        </p:nvSpPr>
        <p:spPr>
          <a:xfrm>
            <a:off x="539552" y="4326195"/>
            <a:ext cx="8136904" cy="830997"/>
          </a:xfrm>
          <a:prstGeom prst="rect">
            <a:avLst/>
          </a:prstGeom>
          <a:noFill/>
        </p:spPr>
        <p:txBody>
          <a:bodyPr wrap="square" rtlCol="0">
            <a:spAutoFit/>
          </a:bodyPr>
          <a:lstStyle/>
          <a:p>
            <a:pPr algn="just"/>
            <a:r>
              <a:rPr lang="es-CO" sz="2200" dirty="0" smtClean="0"/>
              <a:t>Proyecto formula 2015: I</a:t>
            </a:r>
            <a:r>
              <a:rPr lang="es-CO" sz="2400" dirty="0" smtClean="0"/>
              <a:t>mpulsar </a:t>
            </a:r>
            <a:r>
              <a:rPr lang="es-CO" sz="2400" dirty="0"/>
              <a:t>el desarrollo y divulgación de la </a:t>
            </a:r>
            <a:r>
              <a:rPr lang="es-CO" sz="2400" dirty="0" smtClean="0"/>
              <a:t>formulación magistral en </a:t>
            </a:r>
            <a:r>
              <a:rPr lang="es-CO" sz="2400" dirty="0"/>
              <a:t>el ámbito médico</a:t>
            </a:r>
            <a:r>
              <a:rPr lang="es-CO" sz="2200" dirty="0" smtClean="0"/>
              <a:t>. </a:t>
            </a:r>
            <a:endParaRPr lang="es-CO" sz="22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203" t="35334" r="24023" b="22666"/>
          <a:stretch/>
        </p:blipFill>
        <p:spPr bwMode="auto">
          <a:xfrm>
            <a:off x="6582866" y="386167"/>
            <a:ext cx="2093590" cy="289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o 7"/>
          <p:cNvGrpSpPr/>
          <p:nvPr/>
        </p:nvGrpSpPr>
        <p:grpSpPr>
          <a:xfrm>
            <a:off x="1191225" y="5517232"/>
            <a:ext cx="6761550" cy="1158506"/>
            <a:chOff x="421246" y="3207"/>
            <a:chExt cx="6761550" cy="1158506"/>
          </a:xfrm>
          <a:scene3d>
            <a:camera prst="orthographicFront"/>
            <a:lightRig rig="flat" dir="t"/>
          </a:scene3d>
        </p:grpSpPr>
        <p:sp>
          <p:nvSpPr>
            <p:cNvPr id="9" name="Rectángulo redondeado 8"/>
            <p:cNvSpPr/>
            <p:nvPr/>
          </p:nvSpPr>
          <p:spPr>
            <a:xfrm>
              <a:off x="421246" y="3207"/>
              <a:ext cx="6761550" cy="1158506"/>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0" name="Rectángulo 9"/>
            <p:cNvSpPr/>
            <p:nvPr/>
          </p:nvSpPr>
          <p:spPr>
            <a:xfrm>
              <a:off x="477800" y="59761"/>
              <a:ext cx="6648442" cy="104539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2910" tIns="0" rIns="222910" bIns="0" numCol="1" spcCol="1270" anchor="ctr" anchorCtr="0">
              <a:noAutofit/>
            </a:bodyPr>
            <a:lstStyle/>
            <a:p>
              <a:pPr lvl="0" algn="just" defTabSz="933450">
                <a:lnSpc>
                  <a:spcPct val="90000"/>
                </a:lnSpc>
                <a:spcBef>
                  <a:spcPct val="0"/>
                </a:spcBef>
                <a:spcAft>
                  <a:spcPct val="35000"/>
                </a:spcAft>
              </a:pPr>
              <a:r>
                <a:rPr lang="es-CO" sz="2100" kern="1200" dirty="0" smtClean="0"/>
                <a:t>Se dispensaron 8,33 millones de recetas de fórmulas magistrales en el 2009. El 0,9% de todas las recetas dispensadas para SNS</a:t>
              </a:r>
              <a:endParaRPr lang="es-CO" sz="2100" kern="1200" dirty="0"/>
            </a:p>
          </p:txBody>
        </p:sp>
      </p:grpSp>
    </p:spTree>
    <p:extLst>
      <p:ext uri="{BB962C8B-B14F-4D97-AF65-F5344CB8AC3E}">
        <p14:creationId xmlns:p14="http://schemas.microsoft.com/office/powerpoint/2010/main" val="1714710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353035783"/>
              </p:ext>
            </p:extLst>
          </p:nvPr>
        </p:nvGraphicFramePr>
        <p:xfrm>
          <a:off x="395536" y="1124744"/>
          <a:ext cx="842493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983754" y="344269"/>
            <a:ext cx="6900614" cy="49244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CO" sz="2600" b="1" dirty="0"/>
              <a:t>Datos del mercado de magistrales en España</a:t>
            </a:r>
          </a:p>
        </p:txBody>
      </p:sp>
    </p:spTree>
    <p:extLst>
      <p:ext uri="{BB962C8B-B14F-4D97-AF65-F5344CB8AC3E}">
        <p14:creationId xmlns:p14="http://schemas.microsoft.com/office/powerpoint/2010/main" val="1657405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776898"/>
            <a:ext cx="6264696" cy="707886"/>
          </a:xfrm>
          <a:prstGeom prst="rect">
            <a:avLst/>
          </a:prstGeom>
          <a:noFill/>
        </p:spPr>
        <p:txBody>
          <a:bodyPr wrap="square" rtlCol="0">
            <a:spAutoFit/>
          </a:bodyPr>
          <a:lstStyle/>
          <a:p>
            <a:r>
              <a:rPr lang="es-CO" sz="4000" b="1" dirty="0" smtClean="0">
                <a:solidFill>
                  <a:schemeClr val="accent2">
                    <a:lumMod val="75000"/>
                  </a:schemeClr>
                </a:solidFill>
                <a:latin typeface="Georgia" pitchFamily="18" charset="0"/>
              </a:rPr>
              <a:t>Brasil</a:t>
            </a:r>
            <a:endParaRPr lang="es-CO" sz="4000" b="1" dirty="0">
              <a:solidFill>
                <a:schemeClr val="accent2">
                  <a:lumMod val="75000"/>
                </a:schemeClr>
              </a:solidFill>
              <a:latin typeface="Georgia" pitchFamily="18" charset="0"/>
            </a:endParaRPr>
          </a:p>
        </p:txBody>
      </p:sp>
      <p:sp>
        <p:nvSpPr>
          <p:cNvPr id="3" name="2 Rectángulo"/>
          <p:cNvSpPr/>
          <p:nvPr/>
        </p:nvSpPr>
        <p:spPr>
          <a:xfrm>
            <a:off x="683568" y="2564904"/>
            <a:ext cx="4392488" cy="1015663"/>
          </a:xfrm>
          <a:prstGeom prst="rect">
            <a:avLst/>
          </a:prstGeom>
        </p:spPr>
        <p:txBody>
          <a:bodyPr wrap="square">
            <a:spAutoFit/>
          </a:bodyPr>
          <a:lstStyle/>
          <a:p>
            <a:pPr algn="just"/>
            <a:r>
              <a:rPr lang="es-CO" sz="2000" dirty="0" smtClean="0"/>
              <a:t>Asociación </a:t>
            </a:r>
            <a:r>
              <a:rPr lang="es-CO" sz="2000" dirty="0"/>
              <a:t>Nacional de </a:t>
            </a:r>
            <a:r>
              <a:rPr lang="es-CO" sz="2000" dirty="0" smtClean="0"/>
              <a:t>Farmacéuticos Magistrales ANFARMAG: Capacitación continua.</a:t>
            </a:r>
            <a:endParaRPr lang="es-CO" sz="2000" dirty="0"/>
          </a:p>
        </p:txBody>
      </p:sp>
      <p:sp>
        <p:nvSpPr>
          <p:cNvPr id="4" name="3 Rectángulo"/>
          <p:cNvSpPr/>
          <p:nvPr/>
        </p:nvSpPr>
        <p:spPr>
          <a:xfrm>
            <a:off x="539552" y="1568986"/>
            <a:ext cx="7920880" cy="707886"/>
          </a:xfrm>
          <a:prstGeom prst="rect">
            <a:avLst/>
          </a:prstGeom>
        </p:spPr>
        <p:txBody>
          <a:bodyPr wrap="square">
            <a:spAutoFit/>
          </a:bodyPr>
          <a:lstStyle/>
          <a:p>
            <a:pPr algn="just"/>
            <a:r>
              <a:rPr lang="pt-BR" sz="2000" b="1" dirty="0"/>
              <a:t>Resolução RDC </a:t>
            </a:r>
            <a:r>
              <a:rPr lang="pt-BR" sz="2000" b="1" dirty="0" smtClean="0"/>
              <a:t> No. </a:t>
            </a:r>
            <a:r>
              <a:rPr lang="pt-BR" sz="2000" b="1" dirty="0"/>
              <a:t>33 de 2000 (ANVISA</a:t>
            </a:r>
            <a:r>
              <a:rPr lang="pt-BR" sz="2000" dirty="0" smtClean="0"/>
              <a:t>): </a:t>
            </a:r>
            <a:r>
              <a:rPr lang="pt-BR" sz="2000" dirty="0" err="1" smtClean="0"/>
              <a:t>Reglamento</a:t>
            </a:r>
            <a:r>
              <a:rPr lang="pt-BR" sz="2000" dirty="0" smtClean="0"/>
              <a:t> técnico de </a:t>
            </a:r>
            <a:r>
              <a:rPr lang="pt-BR" sz="2000" dirty="0" err="1" smtClean="0"/>
              <a:t>Buenas</a:t>
            </a:r>
            <a:r>
              <a:rPr lang="pt-BR" sz="2000" dirty="0" smtClean="0"/>
              <a:t> </a:t>
            </a:r>
            <a:r>
              <a:rPr lang="pt-BR" sz="2000" dirty="0" err="1" smtClean="0"/>
              <a:t>prácticas</a:t>
            </a:r>
            <a:r>
              <a:rPr lang="pt-BR" sz="2000" dirty="0" smtClean="0"/>
              <a:t> de  </a:t>
            </a:r>
            <a:r>
              <a:rPr lang="pt-BR" sz="2000" dirty="0" err="1" smtClean="0"/>
              <a:t>manipulación</a:t>
            </a:r>
            <a:r>
              <a:rPr lang="pt-BR" sz="2000" dirty="0" smtClean="0"/>
              <a:t> de medicamentos </a:t>
            </a:r>
            <a:r>
              <a:rPr lang="pt-BR" sz="2000" dirty="0" err="1" smtClean="0"/>
              <a:t>en</a:t>
            </a:r>
            <a:r>
              <a:rPr lang="pt-BR" sz="2000" dirty="0" smtClean="0"/>
              <a:t> Farmácias. </a:t>
            </a:r>
            <a:endParaRPr lang="es-CO" sz="2000" dirty="0"/>
          </a:p>
        </p:txBody>
      </p:sp>
      <p:sp>
        <p:nvSpPr>
          <p:cNvPr id="5" name="4 Rectángulo"/>
          <p:cNvSpPr/>
          <p:nvPr/>
        </p:nvSpPr>
        <p:spPr>
          <a:xfrm>
            <a:off x="2123728" y="3717032"/>
            <a:ext cx="4084104" cy="1015663"/>
          </a:xfrm>
          <a:prstGeom prst="rect">
            <a:avLst/>
          </a:prstGeom>
        </p:spPr>
        <p:txBody>
          <a:bodyPr wrap="square">
            <a:spAutoFit/>
          </a:bodyPr>
          <a:lstStyle/>
          <a:p>
            <a:r>
              <a:rPr lang="es-CO" sz="2000" dirty="0" smtClean="0"/>
              <a:t>Formulario </a:t>
            </a:r>
            <a:r>
              <a:rPr lang="es-CO" sz="2000" dirty="0"/>
              <a:t>Nacional de </a:t>
            </a:r>
            <a:r>
              <a:rPr lang="es-CO" sz="2000" dirty="0" smtClean="0"/>
              <a:t>Brasil: Monografía de productos magistrales y oficinales </a:t>
            </a:r>
            <a:endParaRPr lang="es-CO"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045153"/>
            <a:ext cx="222885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upo 6"/>
          <p:cNvGrpSpPr/>
          <p:nvPr/>
        </p:nvGrpSpPr>
        <p:grpSpPr>
          <a:xfrm>
            <a:off x="724517" y="5013176"/>
            <a:ext cx="4711579" cy="1005692"/>
            <a:chOff x="590640" y="744244"/>
            <a:chExt cx="6876677" cy="1005692"/>
          </a:xfrm>
        </p:grpSpPr>
        <p:sp>
          <p:nvSpPr>
            <p:cNvPr id="8" name="Rectángulo 7"/>
            <p:cNvSpPr/>
            <p:nvPr/>
          </p:nvSpPr>
          <p:spPr>
            <a:xfrm>
              <a:off x="590640" y="744244"/>
              <a:ext cx="6876677" cy="1005692"/>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Rectángulo 8"/>
            <p:cNvSpPr/>
            <p:nvPr/>
          </p:nvSpPr>
          <p:spPr>
            <a:xfrm>
              <a:off x="590640" y="744244"/>
              <a:ext cx="6876677" cy="10056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040" tIns="66040" rIns="66040" bIns="66040" numCol="1" spcCol="1270" anchor="ctr" anchorCtr="0">
              <a:noAutofit/>
            </a:bodyPr>
            <a:lstStyle/>
            <a:p>
              <a:pPr lvl="0" algn="just" defTabSz="1155700">
                <a:lnSpc>
                  <a:spcPct val="90000"/>
                </a:lnSpc>
                <a:spcBef>
                  <a:spcPct val="0"/>
                </a:spcBef>
                <a:spcAft>
                  <a:spcPct val="35000"/>
                </a:spcAft>
              </a:pPr>
              <a:r>
                <a:rPr lang="es-CO" sz="2000" kern="1200" dirty="0" smtClean="0"/>
                <a:t>Más de 5.800 oficinas de farmacia elaboran exclusivamente fórmulas magistrales (2012).</a:t>
              </a:r>
              <a:endParaRPr lang="es-CO" sz="2000" kern="1200" dirty="0"/>
            </a:p>
          </p:txBody>
        </p:sp>
      </p:grpSp>
    </p:spTree>
    <p:extLst>
      <p:ext uri="{BB962C8B-B14F-4D97-AF65-F5344CB8AC3E}">
        <p14:creationId xmlns:p14="http://schemas.microsoft.com/office/powerpoint/2010/main" val="3886104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144966981"/>
              </p:ext>
            </p:extLst>
          </p:nvPr>
        </p:nvGraphicFramePr>
        <p:xfrm>
          <a:off x="251520" y="692696"/>
          <a:ext cx="849694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22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776898"/>
            <a:ext cx="6264696" cy="707886"/>
          </a:xfrm>
          <a:prstGeom prst="rect">
            <a:avLst/>
          </a:prstGeom>
          <a:noFill/>
        </p:spPr>
        <p:txBody>
          <a:bodyPr wrap="square" rtlCol="0">
            <a:spAutoFit/>
          </a:bodyPr>
          <a:lstStyle/>
          <a:p>
            <a:r>
              <a:rPr lang="es-CO" sz="4000" b="1" dirty="0" smtClean="0">
                <a:solidFill>
                  <a:schemeClr val="accent2">
                    <a:lumMod val="75000"/>
                  </a:schemeClr>
                </a:solidFill>
                <a:latin typeface="Georgia" pitchFamily="18" charset="0"/>
              </a:rPr>
              <a:t>Chile</a:t>
            </a:r>
            <a:endParaRPr lang="es-CO" sz="4000" b="1" dirty="0">
              <a:solidFill>
                <a:schemeClr val="accent2">
                  <a:lumMod val="75000"/>
                </a:schemeClr>
              </a:solidFill>
              <a:latin typeface="Georgia" pitchFamily="18" charset="0"/>
            </a:endParaRPr>
          </a:p>
        </p:txBody>
      </p:sp>
      <p:sp>
        <p:nvSpPr>
          <p:cNvPr id="3" name="2 Rectángulo"/>
          <p:cNvSpPr/>
          <p:nvPr/>
        </p:nvSpPr>
        <p:spPr>
          <a:xfrm>
            <a:off x="485800" y="1700808"/>
            <a:ext cx="8118648" cy="1200329"/>
          </a:xfrm>
          <a:prstGeom prst="rect">
            <a:avLst/>
          </a:prstGeom>
        </p:spPr>
        <p:txBody>
          <a:bodyPr wrap="square">
            <a:spAutoFit/>
          </a:bodyPr>
          <a:lstStyle/>
          <a:p>
            <a:pPr algn="just"/>
            <a:r>
              <a:rPr lang="es-CO" sz="2400" b="1" dirty="0" smtClean="0"/>
              <a:t>Decreto Supremo 79/2010: </a:t>
            </a:r>
            <a:r>
              <a:rPr lang="es-CO" sz="2400" dirty="0" smtClean="0"/>
              <a:t>Reglamento </a:t>
            </a:r>
            <a:r>
              <a:rPr lang="es-CO" sz="2400" dirty="0"/>
              <a:t>Aplicable a la </a:t>
            </a:r>
            <a:r>
              <a:rPr lang="es-CO" sz="2400" dirty="0" smtClean="0"/>
              <a:t>Elaboración </a:t>
            </a:r>
            <a:r>
              <a:rPr lang="es-CO" sz="2400" dirty="0"/>
              <a:t>de </a:t>
            </a:r>
            <a:r>
              <a:rPr lang="es-CO" sz="2400" dirty="0" smtClean="0"/>
              <a:t>Preparados Farmacéuticos </a:t>
            </a:r>
            <a:r>
              <a:rPr lang="es-CO" sz="2400" dirty="0"/>
              <a:t>en Recetarios de Farmacias</a:t>
            </a:r>
          </a:p>
        </p:txBody>
      </p:sp>
      <p:sp>
        <p:nvSpPr>
          <p:cNvPr id="5" name="4 Rectángulo"/>
          <p:cNvSpPr/>
          <p:nvPr/>
        </p:nvSpPr>
        <p:spPr>
          <a:xfrm>
            <a:off x="539552" y="3105835"/>
            <a:ext cx="7776864" cy="1200329"/>
          </a:xfrm>
          <a:prstGeom prst="rect">
            <a:avLst/>
          </a:prstGeom>
        </p:spPr>
        <p:txBody>
          <a:bodyPr wrap="square">
            <a:spAutoFit/>
          </a:bodyPr>
          <a:lstStyle/>
          <a:p>
            <a:pPr algn="just"/>
            <a:r>
              <a:rPr lang="es-CO" sz="2400" b="1" dirty="0"/>
              <a:t>Farmacopea </a:t>
            </a:r>
            <a:r>
              <a:rPr lang="es-CO" sz="2400" b="1" dirty="0" smtClean="0"/>
              <a:t>Farmacéutica Oficinal </a:t>
            </a:r>
            <a:r>
              <a:rPr lang="es-CO" sz="2400" b="1" dirty="0"/>
              <a:t>Oficial o </a:t>
            </a:r>
            <a:r>
              <a:rPr lang="es-CO" sz="2400" b="1" dirty="0" smtClean="0"/>
              <a:t>FFOO. </a:t>
            </a:r>
            <a:r>
              <a:rPr lang="es-CO" sz="2400" dirty="0" smtClean="0"/>
              <a:t>Presentada al Min. De Salud en 2012, aún no ha sido publicada.</a:t>
            </a:r>
            <a:endParaRPr lang="es-CO" sz="2400" b="1" dirty="0"/>
          </a:p>
        </p:txBody>
      </p:sp>
      <p:sp>
        <p:nvSpPr>
          <p:cNvPr id="8" name="7 Rectángulo"/>
          <p:cNvSpPr/>
          <p:nvPr/>
        </p:nvSpPr>
        <p:spPr>
          <a:xfrm>
            <a:off x="611560" y="4797152"/>
            <a:ext cx="7776864" cy="1200329"/>
          </a:xfrm>
          <a:prstGeom prst="rect">
            <a:avLst/>
          </a:prstGeom>
        </p:spPr>
        <p:txBody>
          <a:bodyPr wrap="square">
            <a:spAutoFit/>
          </a:bodyPr>
          <a:lstStyle/>
          <a:p>
            <a:pPr algn="just"/>
            <a:r>
              <a:rPr lang="es-CO" sz="2400" dirty="0" smtClean="0"/>
              <a:t>Para el 2012 se tenían 75 recetarios: 54 Recetarios- Oficinas de farmacia y  21 Recetarios - establecimientos sanitarios</a:t>
            </a:r>
            <a:endParaRPr lang="es-CO" sz="2400" dirty="0"/>
          </a:p>
        </p:txBody>
      </p:sp>
    </p:spTree>
    <p:extLst>
      <p:ext uri="{BB962C8B-B14F-4D97-AF65-F5344CB8AC3E}">
        <p14:creationId xmlns:p14="http://schemas.microsoft.com/office/powerpoint/2010/main" val="3848699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776898"/>
            <a:ext cx="6264696" cy="707886"/>
          </a:xfrm>
          <a:prstGeom prst="rect">
            <a:avLst/>
          </a:prstGeom>
          <a:noFill/>
        </p:spPr>
        <p:txBody>
          <a:bodyPr wrap="square" rtlCol="0">
            <a:spAutoFit/>
          </a:bodyPr>
          <a:lstStyle/>
          <a:p>
            <a:r>
              <a:rPr lang="es-CO" sz="4000" b="1" dirty="0" smtClean="0">
                <a:solidFill>
                  <a:schemeClr val="accent2">
                    <a:lumMod val="75000"/>
                  </a:schemeClr>
                </a:solidFill>
                <a:latin typeface="Georgia" pitchFamily="18" charset="0"/>
              </a:rPr>
              <a:t>Argentina</a:t>
            </a:r>
            <a:endParaRPr lang="es-CO" sz="4000" b="1" dirty="0">
              <a:solidFill>
                <a:schemeClr val="accent2">
                  <a:lumMod val="75000"/>
                </a:schemeClr>
              </a:solidFill>
              <a:latin typeface="Georgia" pitchFamily="18" charset="0"/>
            </a:endParaRPr>
          </a:p>
        </p:txBody>
      </p:sp>
      <p:sp>
        <p:nvSpPr>
          <p:cNvPr id="3" name="2 Rectángulo"/>
          <p:cNvSpPr/>
          <p:nvPr/>
        </p:nvSpPr>
        <p:spPr>
          <a:xfrm>
            <a:off x="539552" y="1628507"/>
            <a:ext cx="7848872" cy="1200329"/>
          </a:xfrm>
          <a:prstGeom prst="rect">
            <a:avLst/>
          </a:prstGeom>
        </p:spPr>
        <p:txBody>
          <a:bodyPr wrap="square">
            <a:spAutoFit/>
          </a:bodyPr>
          <a:lstStyle/>
          <a:p>
            <a:pPr algn="just"/>
            <a:r>
              <a:rPr lang="es-CO" sz="2400" b="1" dirty="0" smtClean="0"/>
              <a:t>Resolución Ministerial 1326 de 2011"GUÍA </a:t>
            </a:r>
            <a:r>
              <a:rPr lang="es-CO" sz="2400" dirty="0"/>
              <a:t>DE </a:t>
            </a:r>
            <a:r>
              <a:rPr lang="es-CO" sz="2400" dirty="0" smtClean="0"/>
              <a:t>BUENAS </a:t>
            </a:r>
            <a:r>
              <a:rPr lang="es-CO" sz="2400" dirty="0"/>
              <a:t>PRACTICAS DE LA ACTIVIDAD FARMACÉUTICA – </a:t>
            </a:r>
            <a:r>
              <a:rPr lang="es-CO" sz="2400" dirty="0" smtClean="0"/>
              <a:t>ELABORACIÓN </a:t>
            </a:r>
            <a:r>
              <a:rPr lang="es-CO" sz="2400" dirty="0"/>
              <a:t>DE PRODUCTOS SANITARIOS OFICINALES“ </a:t>
            </a:r>
          </a:p>
        </p:txBody>
      </p:sp>
      <p:sp>
        <p:nvSpPr>
          <p:cNvPr id="4" name="3 Rectángulo"/>
          <p:cNvSpPr/>
          <p:nvPr/>
        </p:nvSpPr>
        <p:spPr>
          <a:xfrm>
            <a:off x="539551" y="3084056"/>
            <a:ext cx="5832649" cy="1446550"/>
          </a:xfrm>
          <a:prstGeom prst="rect">
            <a:avLst/>
          </a:prstGeom>
        </p:spPr>
        <p:txBody>
          <a:bodyPr wrap="square">
            <a:spAutoFit/>
          </a:bodyPr>
          <a:lstStyle/>
          <a:p>
            <a:pPr algn="just"/>
            <a:r>
              <a:rPr lang="es-CO" sz="2200" dirty="0" smtClean="0"/>
              <a:t>El </a:t>
            </a:r>
            <a:r>
              <a:rPr lang="es-CO" sz="2200" dirty="0"/>
              <a:t>Formulario Provincial, </a:t>
            </a:r>
            <a:r>
              <a:rPr lang="es-CO" sz="2200" dirty="0" smtClean="0"/>
              <a:t>consta </a:t>
            </a:r>
            <a:r>
              <a:rPr lang="es-CO" sz="2200" dirty="0"/>
              <a:t>de la descripción del </a:t>
            </a:r>
            <a:r>
              <a:rPr lang="es-CO" sz="2200" dirty="0" smtClean="0"/>
              <a:t>Procedimiento </a:t>
            </a:r>
            <a:r>
              <a:rPr lang="es-CO" sz="2200" dirty="0"/>
              <a:t>de elaboración </a:t>
            </a:r>
            <a:r>
              <a:rPr lang="es-CO" sz="2200" dirty="0" smtClean="0"/>
              <a:t>de </a:t>
            </a:r>
            <a:r>
              <a:rPr lang="es-CO" sz="2200" dirty="0"/>
              <a:t>cada Fórmula </a:t>
            </a:r>
            <a:r>
              <a:rPr lang="es-CO" sz="2200" dirty="0" smtClean="0"/>
              <a:t>Oficinal. Contiene </a:t>
            </a:r>
            <a:r>
              <a:rPr lang="es-CO" sz="2200" dirty="0"/>
              <a:t>23 </a:t>
            </a:r>
            <a:r>
              <a:rPr lang="es-CO" sz="2200" dirty="0" smtClean="0"/>
              <a:t>monografías </a:t>
            </a:r>
            <a:r>
              <a:rPr lang="es-CO" sz="2200" dirty="0"/>
              <a:t>de Fórmulas </a:t>
            </a:r>
            <a:r>
              <a:rPr lang="es-CO" sz="2200" dirty="0" smtClean="0"/>
              <a:t>Normalizadas</a:t>
            </a:r>
            <a:r>
              <a:rPr lang="es-CO" sz="2200" dirty="0"/>
              <a:t>.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55" t="24667" r="54232" b="14333"/>
          <a:stretch/>
        </p:blipFill>
        <p:spPr bwMode="auto">
          <a:xfrm>
            <a:off x="6648415" y="2828836"/>
            <a:ext cx="2244519"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64889" y="4797152"/>
            <a:ext cx="5478540" cy="1200329"/>
          </a:xfrm>
          <a:prstGeom prst="rect">
            <a:avLst/>
          </a:prstGeom>
        </p:spPr>
        <p:txBody>
          <a:bodyPr wrap="square">
            <a:spAutoFit/>
          </a:bodyPr>
          <a:lstStyle/>
          <a:p>
            <a:pPr algn="just"/>
            <a:r>
              <a:rPr lang="es-CO" dirty="0" smtClean="0"/>
              <a:t>La </a:t>
            </a:r>
            <a:r>
              <a:rPr lang="es-CO" dirty="0"/>
              <a:t>Asociación Civil de Farmacéuticos Formulistas Argentinos </a:t>
            </a:r>
            <a:r>
              <a:rPr lang="es-CO" dirty="0" smtClean="0"/>
              <a:t>(FORMULAR): Desarrolla </a:t>
            </a:r>
            <a:r>
              <a:rPr lang="es-CO" dirty="0"/>
              <a:t>aspectos éticos, </a:t>
            </a:r>
          </a:p>
          <a:p>
            <a:pPr algn="just"/>
            <a:r>
              <a:rPr lang="es-CO" dirty="0"/>
              <a:t>científicos, técnicos y legales de la formulación magistral y oficinal </a:t>
            </a:r>
            <a:r>
              <a:rPr lang="es-CO" dirty="0" smtClean="0"/>
              <a:t>en </a:t>
            </a:r>
            <a:r>
              <a:rPr lang="es-CO" dirty="0"/>
              <a:t>beneficio del paciente. </a:t>
            </a:r>
          </a:p>
        </p:txBody>
      </p:sp>
    </p:spTree>
    <p:extLst>
      <p:ext uri="{BB962C8B-B14F-4D97-AF65-F5344CB8AC3E}">
        <p14:creationId xmlns:p14="http://schemas.microsoft.com/office/powerpoint/2010/main" val="4087850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99573" y="776898"/>
            <a:ext cx="7416824" cy="707886"/>
          </a:xfrm>
          <a:prstGeom prst="rect">
            <a:avLst/>
          </a:prstGeom>
          <a:noFill/>
        </p:spPr>
        <p:txBody>
          <a:bodyPr wrap="square" rtlCol="0">
            <a:spAutoFit/>
          </a:bodyPr>
          <a:lstStyle/>
          <a:p>
            <a:pPr algn="ctr"/>
            <a:r>
              <a:rPr lang="es-CO" sz="4000" b="1" dirty="0" smtClean="0">
                <a:solidFill>
                  <a:schemeClr val="accent2">
                    <a:lumMod val="75000"/>
                  </a:schemeClr>
                </a:solidFill>
                <a:latin typeface="Georgia" pitchFamily="18" charset="0"/>
              </a:rPr>
              <a:t>Normatividad en Colombia</a:t>
            </a:r>
            <a:endParaRPr lang="es-CO" sz="4000" b="1" dirty="0">
              <a:solidFill>
                <a:schemeClr val="accent2">
                  <a:lumMod val="75000"/>
                </a:schemeClr>
              </a:solidFill>
              <a:latin typeface="Georgia" pitchFamily="18" charset="0"/>
            </a:endParaRPr>
          </a:p>
        </p:txBody>
      </p:sp>
      <p:graphicFrame>
        <p:nvGraphicFramePr>
          <p:cNvPr id="3" name="2 Tabla"/>
          <p:cNvGraphicFramePr>
            <a:graphicFrameLocks noGrp="1"/>
          </p:cNvGraphicFramePr>
          <p:nvPr>
            <p:extLst/>
          </p:nvPr>
        </p:nvGraphicFramePr>
        <p:xfrm>
          <a:off x="323528" y="1700809"/>
          <a:ext cx="8496944" cy="4759996"/>
        </p:xfrm>
        <a:graphic>
          <a:graphicData uri="http://schemas.openxmlformats.org/drawingml/2006/table">
            <a:tbl>
              <a:tblPr firstRow="1" firstCol="1" bandRow="1">
                <a:tableStyleId>{F2DE63D5-997A-4646-A377-4702673A728D}</a:tableStyleId>
              </a:tblPr>
              <a:tblGrid>
                <a:gridCol w="1944216"/>
                <a:gridCol w="3096344"/>
                <a:gridCol w="3456384"/>
              </a:tblGrid>
              <a:tr h="255421">
                <a:tc>
                  <a:txBody>
                    <a:bodyPr/>
                    <a:lstStyle/>
                    <a:p>
                      <a:pPr algn="ctr">
                        <a:lnSpc>
                          <a:spcPct val="115000"/>
                        </a:lnSpc>
                        <a:spcAft>
                          <a:spcPts val="0"/>
                        </a:spcAft>
                      </a:pPr>
                      <a:r>
                        <a:rPr lang="es-CO" sz="1500" dirty="0">
                          <a:effectLst/>
                          <a:latin typeface="Arial Narrow" pitchFamily="34" charset="0"/>
                        </a:rPr>
                        <a:t>Norma en Colombia</a:t>
                      </a:r>
                      <a:endParaRPr lang="es-CO" sz="1500" dirty="0">
                        <a:effectLst/>
                        <a:latin typeface="Arial Narrow" pitchFamily="34" charset="0"/>
                        <a:ea typeface="Calibri"/>
                        <a:cs typeface="Times New Roman"/>
                      </a:endParaRPr>
                    </a:p>
                  </a:txBody>
                  <a:tcPr marL="44450" marR="44450" marT="0" marB="0" anchor="b">
                    <a:lnR w="12700" cap="flat" cmpd="sng" algn="ctr">
                      <a:solidFill>
                        <a:schemeClr val="accent3"/>
                      </a:solidFill>
                      <a:prstDash val="solid"/>
                      <a:round/>
                      <a:headEnd type="none" w="med" len="med"/>
                      <a:tailEnd type="none" w="med" len="med"/>
                    </a:lnR>
                  </a:tcPr>
                </a:tc>
                <a:tc>
                  <a:txBody>
                    <a:bodyPr/>
                    <a:lstStyle/>
                    <a:p>
                      <a:pPr algn="ctr">
                        <a:lnSpc>
                          <a:spcPct val="115000"/>
                        </a:lnSpc>
                        <a:spcAft>
                          <a:spcPts val="0"/>
                        </a:spcAft>
                      </a:pPr>
                      <a:r>
                        <a:rPr lang="es-CO" sz="1500" dirty="0">
                          <a:effectLst/>
                          <a:latin typeface="Arial Narrow" pitchFamily="34" charset="0"/>
                        </a:rPr>
                        <a:t>Título de la Norma</a:t>
                      </a:r>
                      <a:endParaRPr lang="es-CO" sz="1500" dirty="0">
                        <a:effectLst/>
                        <a:latin typeface="Arial Narrow" pitchFamily="34" charset="0"/>
                        <a:ea typeface="Calibri"/>
                        <a:cs typeface="Times New Roman"/>
                      </a:endParaRPr>
                    </a:p>
                  </a:txBody>
                  <a:tcPr marL="44450" marR="4445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15000"/>
                        </a:lnSpc>
                        <a:spcAft>
                          <a:spcPts val="0"/>
                        </a:spcAft>
                      </a:pPr>
                      <a:r>
                        <a:rPr lang="es-CO" sz="1500" dirty="0" smtClean="0">
                          <a:effectLst/>
                          <a:latin typeface="Arial Narrow" pitchFamily="34" charset="0"/>
                        </a:rPr>
                        <a:t>Contenido importante </a:t>
                      </a:r>
                      <a:r>
                        <a:rPr lang="es-CO" sz="1500" dirty="0">
                          <a:effectLst/>
                          <a:latin typeface="Arial Narrow" pitchFamily="34" charset="0"/>
                        </a:rPr>
                        <a:t>en Magistrales</a:t>
                      </a:r>
                      <a:endParaRPr lang="es-CO" sz="1500" dirty="0">
                        <a:effectLst/>
                        <a:latin typeface="Arial Narrow" pitchFamily="34" charset="0"/>
                        <a:ea typeface="Calibri"/>
                        <a:cs typeface="Times New Roman"/>
                      </a:endParaRPr>
                    </a:p>
                  </a:txBody>
                  <a:tcPr marL="44450" marR="44450" marT="0" marB="0" anchor="b">
                    <a:lnL w="12700" cap="flat" cmpd="sng" algn="ctr">
                      <a:solidFill>
                        <a:schemeClr val="accent3"/>
                      </a:solidFill>
                      <a:prstDash val="solid"/>
                      <a:round/>
                      <a:headEnd type="none" w="med" len="med"/>
                      <a:tailEnd type="none" w="med" len="med"/>
                    </a:lnL>
                  </a:tcPr>
                </a:tc>
              </a:tr>
              <a:tr h="1277103">
                <a:tc>
                  <a:txBody>
                    <a:bodyPr/>
                    <a:lstStyle/>
                    <a:p>
                      <a:pPr algn="ctr">
                        <a:lnSpc>
                          <a:spcPct val="115000"/>
                        </a:lnSpc>
                        <a:spcAft>
                          <a:spcPts val="0"/>
                        </a:spcAft>
                      </a:pPr>
                      <a:r>
                        <a:rPr lang="es-CO" sz="1400" dirty="0">
                          <a:effectLst/>
                          <a:latin typeface="Arial Narrow" pitchFamily="34" charset="0"/>
                        </a:rPr>
                        <a:t>RESOLUCIÓN NÚMERO 1403 DE 2007</a:t>
                      </a:r>
                      <a:endParaRPr lang="es-CO" sz="1400" dirty="0">
                        <a:effectLst/>
                        <a:latin typeface="Arial Narrow" pitchFamily="34" charset="0"/>
                        <a:ea typeface="Calibri"/>
                        <a:cs typeface="Times New Roman"/>
                      </a:endParaRPr>
                    </a:p>
                  </a:txBody>
                  <a:tcPr marL="44450" marR="44450" marT="0" marB="0" anchor="ctr">
                    <a:lnR w="12700" cap="flat" cmpd="sng" algn="ctr">
                      <a:solidFill>
                        <a:schemeClr val="accent3"/>
                      </a:solidFill>
                      <a:prstDash val="solid"/>
                      <a:round/>
                      <a:headEnd type="none" w="med" len="med"/>
                      <a:tailEnd type="none" w="med" len="med"/>
                    </a:lnR>
                  </a:tcPr>
                </a:tc>
                <a:tc>
                  <a:txBody>
                    <a:bodyPr/>
                    <a:lstStyle/>
                    <a:p>
                      <a:pPr algn="ctr">
                        <a:lnSpc>
                          <a:spcPct val="115000"/>
                        </a:lnSpc>
                        <a:spcAft>
                          <a:spcPts val="0"/>
                        </a:spcAft>
                      </a:pPr>
                      <a:r>
                        <a:rPr lang="es-CO" sz="1200" dirty="0">
                          <a:effectLst/>
                          <a:latin typeface="Arial Narrow" pitchFamily="34" charset="0"/>
                        </a:rPr>
                        <a:t>Por la cual se determina el Modelo de Gestión del Servicio Farmacéutico, se adopta el Manual de Condiciones Esenciales y Procedimientos y se dictan otras disposiciones</a:t>
                      </a:r>
                      <a:endParaRPr lang="es-CO" sz="1200" dirty="0">
                        <a:effectLst/>
                        <a:latin typeface="Arial Narrow" pitchFamily="34" charset="0"/>
                        <a:ea typeface="Calibri"/>
                        <a:cs typeface="Times New Roman"/>
                      </a:endParaRPr>
                    </a:p>
                  </a:txBody>
                  <a:tcPr marL="44450" marR="4445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15000"/>
                        </a:lnSpc>
                        <a:spcAft>
                          <a:spcPts val="0"/>
                        </a:spcAft>
                      </a:pPr>
                      <a:r>
                        <a:rPr lang="es-CO" sz="1400" dirty="0">
                          <a:effectLst/>
                          <a:latin typeface="Arial Narrow" pitchFamily="34" charset="0"/>
                        </a:rPr>
                        <a:t>CAPÍTULO III PROCEDIMIENTOS PARA LOS PROCESOS ESPECIALES; 2. PREPARACIONES </a:t>
                      </a:r>
                      <a:r>
                        <a:rPr lang="es-CO" sz="1400" dirty="0" smtClean="0">
                          <a:effectLst/>
                          <a:latin typeface="Arial Narrow" pitchFamily="34" charset="0"/>
                        </a:rPr>
                        <a:t>MAGISTRALES: requisito de áreas,</a:t>
                      </a:r>
                      <a:r>
                        <a:rPr lang="es-CO" sz="1400" baseline="0" dirty="0" smtClean="0">
                          <a:effectLst/>
                          <a:latin typeface="Arial Narrow" pitchFamily="34" charset="0"/>
                        </a:rPr>
                        <a:t> personal autorizado, instalaciones, documentación, etiquetado, comercialización, entre otros.</a:t>
                      </a:r>
                      <a:endParaRPr lang="es-CO" sz="1400" dirty="0">
                        <a:effectLst/>
                        <a:latin typeface="Arial Narrow" pitchFamily="34" charset="0"/>
                        <a:ea typeface="Calibri"/>
                        <a:cs typeface="Times New Roman"/>
                      </a:endParaRPr>
                    </a:p>
                  </a:txBody>
                  <a:tcPr marL="44450" marR="44450" marT="0" marB="0" anchor="ctr">
                    <a:lnL w="12700" cap="flat" cmpd="sng" algn="ctr">
                      <a:solidFill>
                        <a:schemeClr val="accent3"/>
                      </a:solidFill>
                      <a:prstDash val="solid"/>
                      <a:round/>
                      <a:headEnd type="none" w="med" len="med"/>
                      <a:tailEnd type="none" w="med" len="med"/>
                    </a:lnL>
                  </a:tcPr>
                </a:tc>
              </a:tr>
              <a:tr h="1277103">
                <a:tc>
                  <a:txBody>
                    <a:bodyPr/>
                    <a:lstStyle/>
                    <a:p>
                      <a:pPr algn="ctr">
                        <a:lnSpc>
                          <a:spcPct val="115000"/>
                        </a:lnSpc>
                        <a:spcAft>
                          <a:spcPts val="0"/>
                        </a:spcAft>
                      </a:pPr>
                      <a:r>
                        <a:rPr lang="es-CO" sz="1400" dirty="0">
                          <a:effectLst/>
                          <a:latin typeface="Arial Narrow" pitchFamily="34" charset="0"/>
                        </a:rPr>
                        <a:t>RESOLUCIÓN NÚMERO 0444 DE 2008</a:t>
                      </a:r>
                      <a:endParaRPr lang="es-CO" sz="1400" dirty="0">
                        <a:effectLst/>
                        <a:latin typeface="Arial Narrow" pitchFamily="34" charset="0"/>
                        <a:ea typeface="Calibri"/>
                        <a:cs typeface="Times New Roman"/>
                      </a:endParaRPr>
                    </a:p>
                  </a:txBody>
                  <a:tcPr marL="44450" marR="44450" marT="0" marB="0" anchor="ctr">
                    <a:lnR w="12700" cap="flat" cmpd="sng" algn="ctr">
                      <a:solidFill>
                        <a:schemeClr val="accent3"/>
                      </a:solidFill>
                      <a:prstDash val="solid"/>
                      <a:round/>
                      <a:headEnd type="none" w="med" len="med"/>
                      <a:tailEnd type="none" w="med" len="med"/>
                    </a:lnR>
                  </a:tcPr>
                </a:tc>
                <a:tc>
                  <a:txBody>
                    <a:bodyPr/>
                    <a:lstStyle/>
                    <a:p>
                      <a:pPr algn="ctr">
                        <a:lnSpc>
                          <a:spcPct val="115000"/>
                        </a:lnSpc>
                        <a:spcAft>
                          <a:spcPts val="0"/>
                        </a:spcAft>
                      </a:pPr>
                      <a:r>
                        <a:rPr lang="es-CO" sz="1200" dirty="0">
                          <a:effectLst/>
                          <a:latin typeface="Arial Narrow" pitchFamily="34" charset="0"/>
                        </a:rPr>
                        <a:t>Por la cual se adopta el Instrumento de Verificación de Cumplimiento de Buenas Prácticas de Elaboración de preparaciones magistrales y se dictan otras disposiciones</a:t>
                      </a:r>
                      <a:endParaRPr lang="es-CO" sz="1200" dirty="0">
                        <a:effectLst/>
                        <a:latin typeface="Arial Narrow" pitchFamily="34" charset="0"/>
                        <a:ea typeface="Calibri"/>
                        <a:cs typeface="Times New Roman"/>
                      </a:endParaRPr>
                    </a:p>
                  </a:txBody>
                  <a:tcPr marL="44450" marR="4445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15000"/>
                        </a:lnSpc>
                        <a:spcAft>
                          <a:spcPts val="0"/>
                        </a:spcAft>
                      </a:pPr>
                      <a:r>
                        <a:rPr lang="es-CO" sz="1400" dirty="0">
                          <a:effectLst/>
                          <a:latin typeface="Arial Narrow" pitchFamily="34" charset="0"/>
                        </a:rPr>
                        <a:t>Instrumento de Verificación de Cumplimiento de Buenas Prácticas de Elaboración. Lista de chequeo para obtención de certificado de BPE.</a:t>
                      </a:r>
                      <a:endParaRPr lang="es-CO" sz="1400" dirty="0">
                        <a:effectLst/>
                        <a:latin typeface="Arial Narrow" pitchFamily="34" charset="0"/>
                        <a:ea typeface="Calibri"/>
                        <a:cs typeface="Times New Roman"/>
                      </a:endParaRPr>
                    </a:p>
                  </a:txBody>
                  <a:tcPr marL="44450" marR="44450" marT="0" marB="0" anchor="ctr">
                    <a:lnL w="12700" cap="flat" cmpd="sng" algn="ctr">
                      <a:solidFill>
                        <a:schemeClr val="accent3"/>
                      </a:solidFill>
                      <a:prstDash val="solid"/>
                      <a:round/>
                      <a:headEnd type="none" w="med" len="med"/>
                      <a:tailEnd type="none" w="med" len="med"/>
                    </a:lnL>
                  </a:tcPr>
                </a:tc>
              </a:tr>
              <a:tr h="1406516">
                <a:tc>
                  <a:txBody>
                    <a:bodyPr/>
                    <a:lstStyle/>
                    <a:p>
                      <a:pPr algn="ctr">
                        <a:lnSpc>
                          <a:spcPct val="115000"/>
                        </a:lnSpc>
                        <a:spcAft>
                          <a:spcPts val="0"/>
                        </a:spcAft>
                      </a:pPr>
                      <a:r>
                        <a:rPr lang="es-CO" sz="1400" dirty="0">
                          <a:effectLst/>
                          <a:latin typeface="Arial Narrow" pitchFamily="34" charset="0"/>
                        </a:rPr>
                        <a:t>DECRETO 549 DE 2001. </a:t>
                      </a:r>
                      <a:endParaRPr lang="es-CO" sz="1400" dirty="0">
                        <a:effectLst/>
                        <a:latin typeface="Arial Narrow" pitchFamily="34" charset="0"/>
                        <a:ea typeface="Calibri"/>
                        <a:cs typeface="Times New Roman"/>
                      </a:endParaRPr>
                    </a:p>
                  </a:txBody>
                  <a:tcPr marL="44450" marR="44450" marT="0" marB="0" anchor="ctr">
                    <a:lnR w="12700" cap="flat" cmpd="sng" algn="ctr">
                      <a:solidFill>
                        <a:schemeClr val="accent3"/>
                      </a:solidFill>
                      <a:prstDash val="solid"/>
                      <a:round/>
                      <a:headEnd type="none" w="med" len="med"/>
                      <a:tailEnd type="none" w="med" len="med"/>
                    </a:lnR>
                  </a:tcPr>
                </a:tc>
                <a:tc>
                  <a:txBody>
                    <a:bodyPr/>
                    <a:lstStyle/>
                    <a:p>
                      <a:pPr algn="ctr">
                        <a:lnSpc>
                          <a:spcPct val="115000"/>
                        </a:lnSpc>
                        <a:spcAft>
                          <a:spcPts val="0"/>
                        </a:spcAft>
                      </a:pPr>
                      <a:r>
                        <a:rPr lang="es-CO" sz="1200" dirty="0">
                          <a:effectLst/>
                          <a:latin typeface="Arial Narrow" pitchFamily="34" charset="0"/>
                        </a:rPr>
                        <a:t>"Por el cual se establece el procedimiento para la obtención del Certificado de Cumplimiento de las Buenas Prácticas de Manufactura por parte de los laboratorios fabricantes de medicamentos que se importen o produzcan en el país".</a:t>
                      </a:r>
                      <a:endParaRPr lang="es-CO" sz="1200" dirty="0">
                        <a:effectLst/>
                        <a:latin typeface="Arial Narrow" pitchFamily="34" charset="0"/>
                        <a:ea typeface="Calibri"/>
                        <a:cs typeface="Times New Roman"/>
                      </a:endParaRPr>
                    </a:p>
                  </a:txBody>
                  <a:tcPr marL="44450" marR="4445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15000"/>
                        </a:lnSpc>
                        <a:spcAft>
                          <a:spcPts val="1000"/>
                        </a:spcAft>
                      </a:pPr>
                      <a:r>
                        <a:rPr lang="es-CO" sz="1400" dirty="0">
                          <a:effectLst/>
                          <a:latin typeface="Arial Narrow" pitchFamily="34" charset="0"/>
                        </a:rPr>
                        <a:t> Según Resolución 0444 de 2008 el procedimiento para la obtención del Certificado de Cumplimiento de las Buenas Prácticas de Elaboración, se adelantará conforme a lo señalado en el Decreto 549 de 2001. </a:t>
                      </a:r>
                      <a:endParaRPr lang="es-CO" sz="1400" dirty="0">
                        <a:effectLst/>
                        <a:latin typeface="Arial Narrow" pitchFamily="34" charset="0"/>
                        <a:ea typeface="Calibri"/>
                        <a:cs typeface="Times New Roman"/>
                      </a:endParaRPr>
                    </a:p>
                  </a:txBody>
                  <a:tcPr marL="44450" marR="44450" marT="0" marB="0" anchor="ctr">
                    <a:lnL w="12700" cap="flat" cmpd="sng" algn="ctr">
                      <a:solidFill>
                        <a:schemeClr val="accent3"/>
                      </a:solidFill>
                      <a:prstDash val="solid"/>
                      <a:round/>
                      <a:headEnd type="none" w="med" len="med"/>
                      <a:tailEnd type="none" w="med" len="med"/>
                    </a:lnL>
                  </a:tcPr>
                </a:tc>
              </a:tr>
              <a:tr h="536384">
                <a:tc>
                  <a:txBody>
                    <a:bodyPr/>
                    <a:lstStyle/>
                    <a:p>
                      <a:pPr algn="ctr">
                        <a:lnSpc>
                          <a:spcPct val="115000"/>
                        </a:lnSpc>
                        <a:spcAft>
                          <a:spcPts val="0"/>
                        </a:spcAft>
                      </a:pPr>
                      <a:r>
                        <a:rPr lang="es-CO" sz="1400" dirty="0" smtClean="0">
                          <a:effectLst/>
                          <a:latin typeface="Arial Narrow" pitchFamily="34" charset="0"/>
                        </a:rPr>
                        <a:t>RESOLUCIÓN </a:t>
                      </a:r>
                      <a:r>
                        <a:rPr lang="es-CO" sz="1400" dirty="0">
                          <a:effectLst/>
                          <a:latin typeface="Arial Narrow" pitchFamily="34" charset="0"/>
                        </a:rPr>
                        <a:t>2014026516 del 19 de Agosto de 2014</a:t>
                      </a:r>
                      <a:endParaRPr lang="es-CO" sz="1400" dirty="0">
                        <a:effectLst/>
                        <a:latin typeface="Arial Narrow" pitchFamily="34" charset="0"/>
                        <a:ea typeface="Calibri"/>
                        <a:cs typeface="Times New Roman"/>
                      </a:endParaRPr>
                    </a:p>
                  </a:txBody>
                  <a:tcPr marL="44450" marR="44450" marT="0" marB="0" anchor="ctr">
                    <a:lnR w="12700" cap="flat" cmpd="sng" algn="ctr">
                      <a:solidFill>
                        <a:schemeClr val="accent3"/>
                      </a:solidFill>
                      <a:prstDash val="solid"/>
                      <a:round/>
                      <a:headEnd type="none" w="med" len="med"/>
                      <a:tailEnd type="none" w="med" len="med"/>
                    </a:lnR>
                  </a:tcPr>
                </a:tc>
                <a:tc>
                  <a:txBody>
                    <a:bodyPr/>
                    <a:lstStyle/>
                    <a:p>
                      <a:pPr algn="ctr">
                        <a:lnSpc>
                          <a:spcPct val="115000"/>
                        </a:lnSpc>
                        <a:spcAft>
                          <a:spcPts val="0"/>
                        </a:spcAft>
                      </a:pPr>
                      <a:r>
                        <a:rPr lang="es-CO" sz="1200" dirty="0">
                          <a:effectLst/>
                          <a:latin typeface="Arial Narrow" pitchFamily="34" charset="0"/>
                        </a:rPr>
                        <a:t>Por la cual se actualizan las tarifas en el INVIMA</a:t>
                      </a:r>
                      <a:endParaRPr lang="es-CO" sz="1200" dirty="0">
                        <a:effectLst/>
                        <a:latin typeface="Arial Narrow" pitchFamily="34" charset="0"/>
                        <a:ea typeface="Calibri"/>
                        <a:cs typeface="Times New Roman"/>
                      </a:endParaRPr>
                    </a:p>
                  </a:txBody>
                  <a:tcPr marL="44450" marR="4445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15000"/>
                        </a:lnSpc>
                        <a:spcAft>
                          <a:spcPts val="0"/>
                        </a:spcAft>
                      </a:pPr>
                      <a:r>
                        <a:rPr lang="es-CO" sz="1400" dirty="0">
                          <a:effectLst/>
                          <a:latin typeface="Arial Narrow" pitchFamily="34" charset="0"/>
                        </a:rPr>
                        <a:t>Tarifa para obtención de certificado de BPE</a:t>
                      </a:r>
                      <a:endParaRPr lang="es-CO" sz="1400" dirty="0">
                        <a:effectLst/>
                        <a:latin typeface="Arial Narrow" pitchFamily="34" charset="0"/>
                        <a:ea typeface="Calibri"/>
                        <a:cs typeface="Times New Roman"/>
                      </a:endParaRPr>
                    </a:p>
                  </a:txBody>
                  <a:tcPr marL="44450" marR="44450" marT="0" marB="0" anchor="ctr">
                    <a:lnL w="12700" cap="flat" cmpd="sng" algn="ctr">
                      <a:solidFill>
                        <a:schemeClr val="accent3"/>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650821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1 Gráfico"/>
          <p:cNvGraphicFramePr>
            <a:graphicFrameLocks/>
          </p:cNvGraphicFramePr>
          <p:nvPr>
            <p:extLst>
              <p:ext uri="{D42A27DB-BD31-4B8C-83A1-F6EECF244321}">
                <p14:modId xmlns:p14="http://schemas.microsoft.com/office/powerpoint/2010/main" val="4214178215"/>
              </p:ext>
            </p:extLst>
          </p:nvPr>
        </p:nvGraphicFramePr>
        <p:xfrm>
          <a:off x="971600" y="836712"/>
          <a:ext cx="6078041" cy="38388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567549856"/>
              </p:ext>
            </p:extLst>
          </p:nvPr>
        </p:nvGraphicFramePr>
        <p:xfrm>
          <a:off x="755575" y="4869160"/>
          <a:ext cx="7488832" cy="1901190"/>
        </p:xfrm>
        <a:graphic>
          <a:graphicData uri="http://schemas.openxmlformats.org/drawingml/2006/table">
            <a:tbl>
              <a:tblPr>
                <a:tableStyleId>{5940675A-B579-460E-94D1-54222C63F5DA}</a:tableStyleId>
              </a:tblPr>
              <a:tblGrid>
                <a:gridCol w="2725484"/>
                <a:gridCol w="2381674"/>
                <a:gridCol w="2381674"/>
              </a:tblGrid>
              <a:tr h="190500">
                <a:tc gridSpan="3">
                  <a:txBody>
                    <a:bodyPr/>
                    <a:lstStyle/>
                    <a:p>
                      <a:pPr algn="ctr" fontAlgn="b"/>
                      <a:r>
                        <a:rPr lang="es-CO" sz="1800" b="1" u="none" strike="noStrike" dirty="0">
                          <a:effectLst/>
                        </a:rPr>
                        <a:t>BPE Empresas que fabrican magistrales </a:t>
                      </a:r>
                      <a:endParaRPr lang="es-CO" sz="1800" b="1" i="0" u="none" strike="noStrike" dirty="0">
                        <a:solidFill>
                          <a:srgbClr val="000000"/>
                        </a:solidFill>
                        <a:effectLst/>
                        <a:latin typeface="+mj-lt"/>
                      </a:endParaRPr>
                    </a:p>
                  </a:txBody>
                  <a:tcPr marL="9525" marR="9525" marT="9525" marB="0" anchor="b">
                    <a:solidFill>
                      <a:schemeClr val="accent2">
                        <a:lumMod val="40000"/>
                        <a:lumOff val="60000"/>
                      </a:schemeClr>
                    </a:solidFill>
                  </a:tcPr>
                </a:tc>
                <a:tc hMerge="1">
                  <a:txBody>
                    <a:bodyPr/>
                    <a:lstStyle/>
                    <a:p>
                      <a:endParaRPr lang="es-CO"/>
                    </a:p>
                  </a:txBody>
                  <a:tcPr/>
                </a:tc>
                <a:tc hMerge="1">
                  <a:txBody>
                    <a:bodyPr/>
                    <a:lstStyle/>
                    <a:p>
                      <a:endParaRPr lang="es-CO"/>
                    </a:p>
                  </a:txBody>
                  <a:tcPr/>
                </a:tc>
              </a:tr>
              <a:tr h="914400">
                <a:tc>
                  <a:txBody>
                    <a:bodyPr/>
                    <a:lstStyle/>
                    <a:p>
                      <a:pPr algn="ctr" fontAlgn="ctr"/>
                      <a:r>
                        <a:rPr lang="es-CO" sz="1800" b="1" u="none" strike="noStrike" dirty="0">
                          <a:effectLst/>
                        </a:rPr>
                        <a:t>Total empresas  que fabrican magistrales</a:t>
                      </a:r>
                      <a:endParaRPr lang="es-CO" sz="1800" b="1" i="0" u="none" strike="noStrike" dirty="0">
                        <a:solidFill>
                          <a:srgbClr val="000000"/>
                        </a:solidFill>
                        <a:effectLst/>
                        <a:latin typeface="+mj-lt"/>
                      </a:endParaRPr>
                    </a:p>
                  </a:txBody>
                  <a:tcPr marL="9525" marR="9525" marT="9525" marB="0" anchor="ctr">
                    <a:solidFill>
                      <a:schemeClr val="accent2">
                        <a:lumMod val="20000"/>
                        <a:lumOff val="80000"/>
                      </a:schemeClr>
                    </a:solidFill>
                  </a:tcPr>
                </a:tc>
                <a:tc>
                  <a:txBody>
                    <a:bodyPr/>
                    <a:lstStyle/>
                    <a:p>
                      <a:pPr algn="ctr" fontAlgn="ctr"/>
                      <a:r>
                        <a:rPr lang="es-CO" sz="1800" b="1" u="none" strike="noStrike" dirty="0">
                          <a:effectLst/>
                        </a:rPr>
                        <a:t>Empresas con BPE</a:t>
                      </a:r>
                      <a:endParaRPr lang="es-CO" sz="1800" b="1" i="0" u="none" strike="noStrike" dirty="0">
                        <a:solidFill>
                          <a:srgbClr val="000000"/>
                        </a:solidFill>
                        <a:effectLst/>
                        <a:latin typeface="+mj-lt"/>
                      </a:endParaRPr>
                    </a:p>
                  </a:txBody>
                  <a:tcPr marL="9525" marR="9525" marT="9525" marB="0" anchor="ctr">
                    <a:solidFill>
                      <a:schemeClr val="accent2">
                        <a:lumMod val="20000"/>
                        <a:lumOff val="80000"/>
                      </a:schemeClr>
                    </a:solidFill>
                  </a:tcPr>
                </a:tc>
                <a:tc>
                  <a:txBody>
                    <a:bodyPr/>
                    <a:lstStyle/>
                    <a:p>
                      <a:pPr algn="ctr" fontAlgn="ctr"/>
                      <a:r>
                        <a:rPr lang="es-CO" sz="1800" b="1" u="none" strike="noStrike" dirty="0">
                          <a:effectLst/>
                        </a:rPr>
                        <a:t>Empresas sin BPE</a:t>
                      </a:r>
                      <a:endParaRPr lang="es-CO" sz="1800" b="1" i="0" u="none" strike="noStrike" dirty="0">
                        <a:solidFill>
                          <a:srgbClr val="000000"/>
                        </a:solidFill>
                        <a:effectLst/>
                        <a:latin typeface="+mj-lt"/>
                      </a:endParaRPr>
                    </a:p>
                  </a:txBody>
                  <a:tcPr marL="9525" marR="9525" marT="9525" marB="0" anchor="ctr">
                    <a:solidFill>
                      <a:schemeClr val="accent2">
                        <a:lumMod val="20000"/>
                        <a:lumOff val="80000"/>
                      </a:schemeClr>
                    </a:solidFill>
                  </a:tcPr>
                </a:tc>
              </a:tr>
              <a:tr h="190500">
                <a:tc>
                  <a:txBody>
                    <a:bodyPr/>
                    <a:lstStyle/>
                    <a:p>
                      <a:pPr algn="ctr" fontAlgn="ctr"/>
                      <a:r>
                        <a:rPr lang="es-CO" sz="1800" u="none" strike="noStrike">
                          <a:effectLst/>
                        </a:rPr>
                        <a:t>24</a:t>
                      </a:r>
                      <a:endParaRPr lang="es-CO" sz="1800" b="0" i="0" u="none" strike="noStrike">
                        <a:solidFill>
                          <a:srgbClr val="000000"/>
                        </a:solidFill>
                        <a:effectLst/>
                        <a:latin typeface="+mj-lt"/>
                      </a:endParaRPr>
                    </a:p>
                  </a:txBody>
                  <a:tcPr marL="9525" marR="9525" marT="9525" marB="0" anchor="ctr"/>
                </a:tc>
                <a:tc>
                  <a:txBody>
                    <a:bodyPr/>
                    <a:lstStyle/>
                    <a:p>
                      <a:pPr algn="ctr" fontAlgn="ctr"/>
                      <a:r>
                        <a:rPr lang="es-CO" sz="1800" u="none" strike="noStrike">
                          <a:effectLst/>
                        </a:rPr>
                        <a:t>17</a:t>
                      </a:r>
                      <a:endParaRPr lang="es-CO" sz="1800" b="0" i="0" u="none" strike="noStrike">
                        <a:solidFill>
                          <a:srgbClr val="000000"/>
                        </a:solidFill>
                        <a:effectLst/>
                        <a:latin typeface="+mj-lt"/>
                      </a:endParaRPr>
                    </a:p>
                  </a:txBody>
                  <a:tcPr marL="9525" marR="9525" marT="9525" marB="0" anchor="ctr"/>
                </a:tc>
                <a:tc>
                  <a:txBody>
                    <a:bodyPr/>
                    <a:lstStyle/>
                    <a:p>
                      <a:pPr algn="ctr" fontAlgn="ctr"/>
                      <a:r>
                        <a:rPr lang="es-CO" sz="1800" u="none" strike="noStrike" dirty="0">
                          <a:effectLst/>
                        </a:rPr>
                        <a:t>7</a:t>
                      </a:r>
                      <a:endParaRPr lang="es-CO" sz="1800" b="0" i="0" u="none" strike="noStrike" dirty="0">
                        <a:solidFill>
                          <a:srgbClr val="000000"/>
                        </a:solidFill>
                        <a:effectLst/>
                        <a:latin typeface="+mj-lt"/>
                      </a:endParaRPr>
                    </a:p>
                  </a:txBody>
                  <a:tcPr marL="9525" marR="9525" marT="9525" marB="0" anchor="ctr"/>
                </a:tc>
              </a:tr>
              <a:tr h="419100">
                <a:tc>
                  <a:txBody>
                    <a:bodyPr/>
                    <a:lstStyle/>
                    <a:p>
                      <a:pPr algn="ctr" fontAlgn="b"/>
                      <a:endParaRPr lang="es-CO" sz="1800" b="0" i="0" u="none" strike="noStrike" dirty="0">
                        <a:solidFill>
                          <a:srgbClr val="000000"/>
                        </a:solidFill>
                        <a:effectLst/>
                        <a:latin typeface="+mj-lt"/>
                      </a:endParaRPr>
                    </a:p>
                  </a:txBody>
                  <a:tcPr marL="9525" marR="9525" marT="9525" marB="0" anchor="b">
                    <a:lnL w="12700" cmpd="sng">
                      <a:noFill/>
                    </a:lnL>
                    <a:lnB w="12700" cmpd="sng">
                      <a:noFill/>
                    </a:lnB>
                  </a:tcPr>
                </a:tc>
                <a:tc>
                  <a:txBody>
                    <a:bodyPr/>
                    <a:lstStyle/>
                    <a:p>
                      <a:pPr algn="ctr" fontAlgn="ctr"/>
                      <a:r>
                        <a:rPr lang="es-CO" sz="1800" u="none" strike="noStrike">
                          <a:effectLst/>
                        </a:rPr>
                        <a:t>70,8%</a:t>
                      </a:r>
                      <a:endParaRPr lang="es-CO" sz="1800" b="0" i="0" u="none" strike="noStrike">
                        <a:solidFill>
                          <a:srgbClr val="000000"/>
                        </a:solidFill>
                        <a:effectLst/>
                        <a:latin typeface="+mj-lt"/>
                      </a:endParaRPr>
                    </a:p>
                  </a:txBody>
                  <a:tcPr marL="9525" marR="9525" marT="9525" marB="0" anchor="ctr"/>
                </a:tc>
                <a:tc>
                  <a:txBody>
                    <a:bodyPr/>
                    <a:lstStyle/>
                    <a:p>
                      <a:pPr algn="ctr" fontAlgn="ctr"/>
                      <a:r>
                        <a:rPr lang="es-CO" sz="1800" u="none" strike="noStrike" dirty="0">
                          <a:effectLst/>
                        </a:rPr>
                        <a:t>29,2%</a:t>
                      </a:r>
                      <a:endParaRPr lang="es-CO" sz="1800" b="0" i="0" u="none" strike="noStrike" dirty="0">
                        <a:solidFill>
                          <a:srgbClr val="000000"/>
                        </a:solidFill>
                        <a:effectLst/>
                        <a:latin typeface="+mj-lt"/>
                      </a:endParaRPr>
                    </a:p>
                  </a:txBody>
                  <a:tcPr marL="9525" marR="9525" marT="9525" marB="0" anchor="ctr"/>
                </a:tc>
              </a:tr>
            </a:tbl>
          </a:graphicData>
        </a:graphic>
      </p:graphicFrame>
    </p:spTree>
    <p:extLst>
      <p:ext uri="{BB962C8B-B14F-4D97-AF65-F5344CB8AC3E}">
        <p14:creationId xmlns:p14="http://schemas.microsoft.com/office/powerpoint/2010/main" val="3324629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786136"/>
            <a:ext cx="8229600" cy="1066800"/>
          </a:xfrm>
        </p:spPr>
        <p:txBody>
          <a:bodyPr/>
          <a:lstStyle/>
          <a:p>
            <a:r>
              <a:rPr lang="es-MX" dirty="0" smtClean="0"/>
              <a:t>Formula magistral</a:t>
            </a:r>
            <a:endParaRPr lang="es-MX" dirty="0"/>
          </a:p>
        </p:txBody>
      </p:sp>
      <p:sp>
        <p:nvSpPr>
          <p:cNvPr id="3" name="Marcador de contenido 2"/>
          <p:cNvSpPr>
            <a:spLocks noGrp="1"/>
          </p:cNvSpPr>
          <p:nvPr>
            <p:ph idx="1"/>
          </p:nvPr>
        </p:nvSpPr>
        <p:spPr>
          <a:xfrm>
            <a:off x="457200" y="3208344"/>
            <a:ext cx="8229600" cy="3172984"/>
          </a:xfrm>
        </p:spPr>
        <p:txBody>
          <a:bodyPr>
            <a:normAutofit/>
          </a:bodyPr>
          <a:lstStyle/>
          <a:p>
            <a:pPr algn="just"/>
            <a:r>
              <a:rPr lang="es-MX" sz="2400" dirty="0" smtClean="0"/>
              <a:t>Un </a:t>
            </a:r>
            <a:r>
              <a:rPr lang="es-MX" sz="2400" dirty="0"/>
              <a:t>medicamento destinado a un paciente en específico, preparado por el </a:t>
            </a:r>
            <a:r>
              <a:rPr lang="es-MX" sz="2400" b="1" dirty="0"/>
              <a:t>farmacéutico</a:t>
            </a:r>
            <a:r>
              <a:rPr lang="es-MX" sz="2400" dirty="0"/>
              <a:t>, o bajo su dirección, para complementar expresamente una prescripción médica detallada de las sustancias medicinales que incluye, según las </a:t>
            </a:r>
            <a:r>
              <a:rPr lang="es-MX" sz="2400" b="1" dirty="0"/>
              <a:t>normas técnicas y científicas </a:t>
            </a:r>
            <a:r>
              <a:rPr lang="es-MX" sz="2400" dirty="0"/>
              <a:t>del arte farmacéutico, dispensado en su farmacia o servicio farmacéutico y con la </a:t>
            </a:r>
            <a:r>
              <a:rPr lang="es-MX" sz="2400" b="1" dirty="0"/>
              <a:t>debida información al usuario</a:t>
            </a:r>
            <a:r>
              <a:rPr lang="es-MX" sz="2400" dirty="0" smtClean="0"/>
              <a:t>.</a:t>
            </a:r>
          </a:p>
          <a:p>
            <a:pPr marL="109728" indent="0">
              <a:buNone/>
            </a:pPr>
            <a:r>
              <a:rPr lang="es-MX" sz="1400" dirty="0"/>
              <a:t>Fernández MI. Introducción a la formulación magistral. McGraw-Hill. 2010</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622" y="498656"/>
            <a:ext cx="7870757" cy="134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563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solidFill>
                  <a:schemeClr val="tx1"/>
                </a:solidFill>
                <a:effectLst/>
              </a:rPr>
              <a:t>¿Porque magistrales?</a:t>
            </a:r>
            <a:endParaRPr lang="es-MX" dirty="0">
              <a:solidFill>
                <a:schemeClr val="tx1"/>
              </a:solidFill>
              <a:effectLst/>
            </a:endParaRPr>
          </a:p>
        </p:txBody>
      </p:sp>
      <p:sp>
        <p:nvSpPr>
          <p:cNvPr id="5" name="Marcador de texto 4"/>
          <p:cNvSpPr>
            <a:spLocks noGrp="1"/>
          </p:cNvSpPr>
          <p:nvPr>
            <p:ph type="body" idx="1"/>
          </p:nvPr>
        </p:nvSpPr>
        <p:spPr/>
        <p:txBody>
          <a:bodyPr/>
          <a:lstStyle/>
          <a:p>
            <a:endParaRPr lang="es-MX"/>
          </a:p>
        </p:txBody>
      </p:sp>
    </p:spTree>
    <p:extLst>
      <p:ext uri="{BB962C8B-B14F-4D97-AF65-F5344CB8AC3E}">
        <p14:creationId xmlns:p14="http://schemas.microsoft.com/office/powerpoint/2010/main" val="1299918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764704"/>
            <a:ext cx="8382000" cy="1069848"/>
          </a:xfrm>
        </p:spPr>
        <p:txBody>
          <a:bodyPr>
            <a:noAutofit/>
          </a:bodyPr>
          <a:lstStyle/>
          <a:p>
            <a:pPr algn="ctr"/>
            <a:r>
              <a:rPr lang="es-MX" sz="2400" dirty="0" smtClean="0"/>
              <a:t>Producción industrial y magistral/oficinal: Cambia forma de producción y comercialización, se mantienen estándares de calidad y uso.</a:t>
            </a:r>
            <a:endParaRPr lang="es-MX" sz="2400" dirty="0"/>
          </a:p>
        </p:txBody>
      </p:sp>
      <p:sp>
        <p:nvSpPr>
          <p:cNvPr id="4" name="Marcador de texto 3"/>
          <p:cNvSpPr>
            <a:spLocks noGrp="1"/>
          </p:cNvSpPr>
          <p:nvPr>
            <p:ph type="body" idx="1"/>
          </p:nvPr>
        </p:nvSpPr>
        <p:spPr/>
        <p:txBody>
          <a:bodyPr/>
          <a:lstStyle/>
          <a:p>
            <a:r>
              <a:rPr lang="es-MX" dirty="0" smtClean="0"/>
              <a:t>Producción industrial</a:t>
            </a:r>
            <a:endParaRPr lang="es-MX" dirty="0"/>
          </a:p>
        </p:txBody>
      </p:sp>
      <p:sp>
        <p:nvSpPr>
          <p:cNvPr id="5" name="Marcador de texto 4"/>
          <p:cNvSpPr>
            <a:spLocks noGrp="1"/>
          </p:cNvSpPr>
          <p:nvPr>
            <p:ph type="body" sz="half" idx="3"/>
          </p:nvPr>
        </p:nvSpPr>
        <p:spPr/>
        <p:txBody>
          <a:bodyPr/>
          <a:lstStyle/>
          <a:p>
            <a:r>
              <a:rPr lang="es-MX" dirty="0" smtClean="0"/>
              <a:t>Producción magistral / oficinal</a:t>
            </a:r>
            <a:endParaRPr lang="es-MX" dirty="0"/>
          </a:p>
        </p:txBody>
      </p:sp>
      <p:sp>
        <p:nvSpPr>
          <p:cNvPr id="3" name="Marcador de contenido 2"/>
          <p:cNvSpPr>
            <a:spLocks noGrp="1"/>
          </p:cNvSpPr>
          <p:nvPr>
            <p:ph sz="quarter" idx="2"/>
          </p:nvPr>
        </p:nvSpPr>
        <p:spPr/>
        <p:txBody>
          <a:bodyPr>
            <a:normAutofit/>
          </a:bodyPr>
          <a:lstStyle/>
          <a:p>
            <a:r>
              <a:rPr lang="es-MX" dirty="0" smtClean="0"/>
              <a:t>Altos estándares de calidad para el producto (Materias primas, producto final, instalaciones).</a:t>
            </a:r>
          </a:p>
          <a:p>
            <a:r>
              <a:rPr lang="es-MX" dirty="0" smtClean="0"/>
              <a:t>Producción a escala industrial</a:t>
            </a:r>
          </a:p>
          <a:p>
            <a:r>
              <a:rPr lang="es-MX" dirty="0" smtClean="0"/>
              <a:t>Comercialización masiva</a:t>
            </a:r>
          </a:p>
          <a:p>
            <a:r>
              <a:rPr lang="es-MX" b="1" dirty="0" smtClean="0"/>
              <a:t>El foco de la producción es la automatización para hacer eficiente los procesos</a:t>
            </a:r>
            <a:endParaRPr lang="es-MX" b="1" dirty="0"/>
          </a:p>
        </p:txBody>
      </p:sp>
      <p:sp>
        <p:nvSpPr>
          <p:cNvPr id="6" name="Marcador de contenido 5"/>
          <p:cNvSpPr>
            <a:spLocks noGrp="1"/>
          </p:cNvSpPr>
          <p:nvPr>
            <p:ph sz="quarter" idx="4"/>
          </p:nvPr>
        </p:nvSpPr>
        <p:spPr/>
        <p:txBody>
          <a:bodyPr>
            <a:normAutofit/>
          </a:bodyPr>
          <a:lstStyle/>
          <a:p>
            <a:r>
              <a:rPr lang="es-MX" dirty="0"/>
              <a:t>Altos estándares de calidad para el producto (Materias primas producto </a:t>
            </a:r>
            <a:r>
              <a:rPr lang="es-MX" dirty="0" smtClean="0"/>
              <a:t>final, instalaciones)</a:t>
            </a:r>
          </a:p>
          <a:p>
            <a:r>
              <a:rPr lang="es-MX" dirty="0" smtClean="0"/>
              <a:t>Producción individualizada (magistral) o a baja escala (oficinal)</a:t>
            </a:r>
          </a:p>
          <a:p>
            <a:r>
              <a:rPr lang="es-MX" dirty="0" smtClean="0"/>
              <a:t>Comercialización a pacientes específicos.</a:t>
            </a:r>
          </a:p>
          <a:p>
            <a:r>
              <a:rPr lang="es-MX" b="1" dirty="0" smtClean="0"/>
              <a:t>El foco de la producción son </a:t>
            </a:r>
            <a:r>
              <a:rPr lang="es-MX" b="1" dirty="0"/>
              <a:t>los profesionales de la salud: Medico y </a:t>
            </a:r>
            <a:r>
              <a:rPr lang="es-MX" b="1" dirty="0" smtClean="0"/>
              <a:t>farmacéutico.</a:t>
            </a:r>
            <a:endParaRPr lang="es-MX" b="1" dirty="0"/>
          </a:p>
          <a:p>
            <a:endParaRPr lang="es-MX" dirty="0"/>
          </a:p>
        </p:txBody>
      </p:sp>
    </p:spTree>
    <p:extLst>
      <p:ext uri="{BB962C8B-B14F-4D97-AF65-F5344CB8AC3E}">
        <p14:creationId xmlns:p14="http://schemas.microsoft.com/office/powerpoint/2010/main" val="4093819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200" dirty="0" smtClean="0"/>
              <a:t>La producción industrial no asegura bajos costos y bajos precios</a:t>
            </a:r>
            <a:r>
              <a:rPr lang="es-MX" sz="3200" dirty="0"/>
              <a:t> </a:t>
            </a:r>
            <a:r>
              <a:rPr lang="es-MX" sz="3200" dirty="0" smtClean="0"/>
              <a:t>en algunos casos.. </a:t>
            </a:r>
            <a:endParaRPr lang="es-MX" sz="32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45228895"/>
              </p:ext>
            </p:extLst>
          </p:nvPr>
        </p:nvGraphicFramePr>
        <p:xfrm>
          <a:off x="457200" y="2560272"/>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8809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41580" y="848906"/>
            <a:ext cx="8378891" cy="1077218"/>
          </a:xfrm>
          <a:prstGeom prst="rect">
            <a:avLst/>
          </a:prstGeom>
          <a:noFill/>
        </p:spPr>
        <p:txBody>
          <a:bodyPr wrap="square" rtlCol="0">
            <a:spAutoFit/>
          </a:bodyPr>
          <a:lstStyle/>
          <a:p>
            <a:pPr algn="ctr"/>
            <a:r>
              <a:rPr lang="es-CO" sz="3200" b="1" dirty="0" smtClean="0">
                <a:solidFill>
                  <a:schemeClr val="accent2">
                    <a:lumMod val="75000"/>
                  </a:schemeClr>
                </a:solidFill>
                <a:latin typeface="Georgia" pitchFamily="18" charset="0"/>
              </a:rPr>
              <a:t>¿En que casos son los  magistrales una buena alternativa?</a:t>
            </a:r>
            <a:endParaRPr lang="es-CO" sz="3200" b="1" dirty="0">
              <a:solidFill>
                <a:schemeClr val="accent2">
                  <a:lumMod val="75000"/>
                </a:schemeClr>
              </a:solidFill>
              <a:latin typeface="Georgia" pitchFamily="18" charset="0"/>
            </a:endParaRPr>
          </a:p>
        </p:txBody>
      </p:sp>
      <p:sp>
        <p:nvSpPr>
          <p:cNvPr id="4" name="3 Rectángulo"/>
          <p:cNvSpPr/>
          <p:nvPr/>
        </p:nvSpPr>
        <p:spPr>
          <a:xfrm>
            <a:off x="539552" y="1959223"/>
            <a:ext cx="8064896" cy="461665"/>
          </a:xfrm>
          <a:prstGeom prst="rect">
            <a:avLst/>
          </a:prstGeom>
        </p:spPr>
        <p:txBody>
          <a:bodyPr wrap="square">
            <a:spAutoFit/>
          </a:bodyPr>
          <a:lstStyle/>
          <a:p>
            <a:pPr marL="285750" indent="-285750">
              <a:buFont typeface="Wingdings" pitchFamily="2" charset="2"/>
              <a:buChar char="ü"/>
            </a:pPr>
            <a:r>
              <a:rPr lang="es-CO" sz="2400" dirty="0"/>
              <a:t>N</a:t>
            </a:r>
            <a:r>
              <a:rPr lang="es-CO" sz="2400" dirty="0" smtClean="0"/>
              <a:t>o </a:t>
            </a:r>
            <a:r>
              <a:rPr lang="es-CO" sz="2400" dirty="0"/>
              <a:t>está disponible </a:t>
            </a:r>
            <a:r>
              <a:rPr lang="es-CO" sz="2400" dirty="0" smtClean="0"/>
              <a:t>comercialmente el medicamento</a:t>
            </a:r>
            <a:endParaRPr lang="es-CO" sz="2400" dirty="0"/>
          </a:p>
        </p:txBody>
      </p:sp>
      <p:sp>
        <p:nvSpPr>
          <p:cNvPr id="5" name="4 Rectángulo"/>
          <p:cNvSpPr/>
          <p:nvPr/>
        </p:nvSpPr>
        <p:spPr>
          <a:xfrm>
            <a:off x="539552" y="2444695"/>
            <a:ext cx="8064896" cy="1200329"/>
          </a:xfrm>
          <a:prstGeom prst="rect">
            <a:avLst/>
          </a:prstGeom>
        </p:spPr>
        <p:txBody>
          <a:bodyPr wrap="square">
            <a:spAutoFit/>
          </a:bodyPr>
          <a:lstStyle/>
          <a:p>
            <a:pPr marL="285750" indent="-285750" algn="just">
              <a:buFont typeface="Wingdings" pitchFamily="2" charset="2"/>
              <a:buChar char="ü"/>
            </a:pPr>
            <a:r>
              <a:rPr lang="es-CO" sz="2400" dirty="0" smtClean="0"/>
              <a:t>No </a:t>
            </a:r>
            <a:r>
              <a:rPr lang="es-CO" sz="2400" dirty="0"/>
              <a:t>está disponible comercialmente </a:t>
            </a:r>
            <a:r>
              <a:rPr lang="es-CO" sz="2400" dirty="0" smtClean="0"/>
              <a:t>formulaciones para </a:t>
            </a:r>
            <a:r>
              <a:rPr lang="es-CO" sz="2400" dirty="0"/>
              <a:t>grupos como los niños, jóvenes o personas de edad avanzada que no pueden tragar las tabletas o </a:t>
            </a:r>
            <a:r>
              <a:rPr lang="es-CO" sz="2400" dirty="0" smtClean="0"/>
              <a:t>cápsulas</a:t>
            </a:r>
            <a:endParaRPr lang="es-CO" sz="2400" dirty="0"/>
          </a:p>
        </p:txBody>
      </p:sp>
      <p:sp>
        <p:nvSpPr>
          <p:cNvPr id="8" name="7 Rectángulo"/>
          <p:cNvSpPr/>
          <p:nvPr/>
        </p:nvSpPr>
        <p:spPr>
          <a:xfrm>
            <a:off x="539552" y="3812847"/>
            <a:ext cx="8064896" cy="1200329"/>
          </a:xfrm>
          <a:prstGeom prst="rect">
            <a:avLst/>
          </a:prstGeom>
        </p:spPr>
        <p:txBody>
          <a:bodyPr wrap="square">
            <a:spAutoFit/>
          </a:bodyPr>
          <a:lstStyle/>
          <a:p>
            <a:pPr marL="285750" indent="-285750" algn="just">
              <a:buFont typeface="Wingdings" pitchFamily="2" charset="2"/>
              <a:buChar char="ü"/>
            </a:pPr>
            <a:r>
              <a:rPr lang="es-CO" sz="2400" dirty="0" smtClean="0"/>
              <a:t>o </a:t>
            </a:r>
            <a:r>
              <a:rPr lang="es-CO" sz="2400" dirty="0"/>
              <a:t>en los que la dosis requerida es menor (o diferente) que el contenido en una tableta / cápsula </a:t>
            </a:r>
            <a:r>
              <a:rPr lang="es-CO" sz="2400" dirty="0" smtClean="0"/>
              <a:t>(o cualquier otra forma farmacéutica) </a:t>
            </a:r>
            <a:endParaRPr lang="es-CO" sz="2400" dirty="0"/>
          </a:p>
        </p:txBody>
      </p:sp>
      <p:sp>
        <p:nvSpPr>
          <p:cNvPr id="10" name="9 Rectángulo"/>
          <p:cNvSpPr/>
          <p:nvPr/>
        </p:nvSpPr>
        <p:spPr>
          <a:xfrm>
            <a:off x="611560" y="5180999"/>
            <a:ext cx="8064896" cy="1200329"/>
          </a:xfrm>
          <a:prstGeom prst="rect">
            <a:avLst/>
          </a:prstGeom>
        </p:spPr>
        <p:txBody>
          <a:bodyPr wrap="square">
            <a:spAutoFit/>
          </a:bodyPr>
          <a:lstStyle/>
          <a:p>
            <a:pPr marL="285750" indent="-285750" algn="just">
              <a:buFont typeface="Wingdings" pitchFamily="2" charset="2"/>
              <a:buChar char="ü"/>
            </a:pPr>
            <a:r>
              <a:rPr lang="es-CO" sz="2400" dirty="0" smtClean="0"/>
              <a:t>Solucionar </a:t>
            </a:r>
            <a:r>
              <a:rPr lang="es-CO" sz="2400" dirty="0"/>
              <a:t>situaciones </a:t>
            </a:r>
            <a:r>
              <a:rPr lang="es-CO" sz="2400" dirty="0" smtClean="0"/>
              <a:t>de desabastecimiento/retirada </a:t>
            </a:r>
            <a:r>
              <a:rPr lang="es-CO" sz="2400" dirty="0"/>
              <a:t>de medicamentos </a:t>
            </a:r>
            <a:r>
              <a:rPr lang="es-CO" sz="2400" dirty="0" smtClean="0"/>
              <a:t>fabricados industrialmente</a:t>
            </a:r>
          </a:p>
          <a:p>
            <a:pPr algn="just"/>
            <a:endParaRPr lang="es-CO" sz="2400" dirty="0"/>
          </a:p>
        </p:txBody>
      </p:sp>
    </p:spTree>
    <p:extLst>
      <p:ext uri="{BB962C8B-B14F-4D97-AF65-F5344CB8AC3E}">
        <p14:creationId xmlns:p14="http://schemas.microsoft.com/office/powerpoint/2010/main" val="253487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2272240"/>
            <a:ext cx="8229600" cy="4325112"/>
          </a:xfrm>
        </p:spPr>
        <p:txBody>
          <a:bodyPr>
            <a:normAutofit/>
          </a:bodyPr>
          <a:lstStyle/>
          <a:p>
            <a:r>
              <a:rPr lang="es-CO" sz="2000" dirty="0"/>
              <a:t>Medicamentos exclusivos /  Alto costo</a:t>
            </a:r>
          </a:p>
          <a:p>
            <a:endParaRPr lang="es-CO" sz="2000" dirty="0" smtClean="0"/>
          </a:p>
          <a:p>
            <a:r>
              <a:rPr lang="es-CO" sz="2000" dirty="0" smtClean="0"/>
              <a:t>¿</a:t>
            </a:r>
            <a:r>
              <a:rPr lang="es-CO" sz="2000" dirty="0"/>
              <a:t>Propiedad intelectual?: </a:t>
            </a:r>
            <a:r>
              <a:rPr lang="es-CO" sz="2000" dirty="0" smtClean="0"/>
              <a:t>Excepción </a:t>
            </a:r>
            <a:r>
              <a:rPr lang="es-CO" sz="2000" dirty="0"/>
              <a:t>a los derechos exclusivos, articulo 30 ADPIC; prescripciones individuales</a:t>
            </a:r>
          </a:p>
          <a:p>
            <a:endParaRPr lang="es-MX" sz="2000" dirty="0" smtClean="0"/>
          </a:p>
          <a:p>
            <a:pPr marL="109728" indent="0">
              <a:buNone/>
            </a:pPr>
            <a:r>
              <a:rPr lang="es-MX" sz="2000" dirty="0" smtClean="0"/>
              <a:t>“Prescripciones individuales: Las leyes de patentes suelen excluir de los efectos de l patente las medicinas preparadas para un caso individual en una farmacia o por un profesional de la medicina, Esta exclusión aunque no esta específicamente prevista, se puede considerar permitida bajo el artículo 30 del acuerdo sobre los ADPIC.” (CORREA, Carlos, 144, Propiedad intelectual y salud publica, 2006, capitulo: excepciones a los derechos exclusivos.</a:t>
            </a:r>
            <a:endParaRPr lang="es-MX" sz="2000" dirty="0"/>
          </a:p>
        </p:txBody>
      </p:sp>
      <p:sp>
        <p:nvSpPr>
          <p:cNvPr id="5" name="2 CuadroTexto"/>
          <p:cNvSpPr txBox="1"/>
          <p:nvPr/>
        </p:nvSpPr>
        <p:spPr>
          <a:xfrm>
            <a:off x="441580" y="908720"/>
            <a:ext cx="8378891" cy="1077218"/>
          </a:xfrm>
          <a:prstGeom prst="rect">
            <a:avLst/>
          </a:prstGeom>
          <a:noFill/>
        </p:spPr>
        <p:txBody>
          <a:bodyPr wrap="square" rtlCol="0">
            <a:spAutoFit/>
          </a:bodyPr>
          <a:lstStyle/>
          <a:p>
            <a:pPr algn="ctr"/>
            <a:r>
              <a:rPr lang="es-CO" sz="3200" b="1" dirty="0" smtClean="0">
                <a:solidFill>
                  <a:schemeClr val="accent2">
                    <a:lumMod val="75000"/>
                  </a:schemeClr>
                </a:solidFill>
                <a:latin typeface="Georgia" pitchFamily="18" charset="0"/>
              </a:rPr>
              <a:t>¿En que casos son los  magistrales una buena alternativa?</a:t>
            </a:r>
            <a:endParaRPr lang="es-CO" sz="3200" b="1" dirty="0">
              <a:solidFill>
                <a:schemeClr val="accent2">
                  <a:lumMod val="75000"/>
                </a:schemeClr>
              </a:solidFill>
              <a:latin typeface="Georgia" pitchFamily="18" charset="0"/>
            </a:endParaRPr>
          </a:p>
        </p:txBody>
      </p:sp>
    </p:spTree>
    <p:extLst>
      <p:ext uri="{BB962C8B-B14F-4D97-AF65-F5344CB8AC3E}">
        <p14:creationId xmlns:p14="http://schemas.microsoft.com/office/powerpoint/2010/main" val="2918998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80728"/>
            <a:ext cx="8229600" cy="1066800"/>
          </a:xfrm>
        </p:spPr>
        <p:txBody>
          <a:bodyPr>
            <a:normAutofit/>
          </a:bodyPr>
          <a:lstStyle/>
          <a:p>
            <a:r>
              <a:rPr lang="es-MX" sz="2800" dirty="0" smtClean="0"/>
              <a:t>EJEMPLOS DE ARV NO DISPONIBLES EN PERÚ *</a:t>
            </a:r>
            <a:endParaRPr lang="es-MX"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89175262"/>
              </p:ext>
            </p:extLst>
          </p:nvPr>
        </p:nvGraphicFramePr>
        <p:xfrm>
          <a:off x="457200" y="1916832"/>
          <a:ext cx="8229600" cy="3915818"/>
        </p:xfrm>
        <a:graphic>
          <a:graphicData uri="http://schemas.openxmlformats.org/drawingml/2006/table">
            <a:tbl>
              <a:tblPr firstRow="1" bandRow="1">
                <a:tableStyleId>{ED083AE6-46FA-4A59-8FB0-9F97EB10719F}</a:tableStyleId>
              </a:tblPr>
              <a:tblGrid>
                <a:gridCol w="4186808"/>
                <a:gridCol w="4042792"/>
              </a:tblGrid>
              <a:tr h="1004873">
                <a:tc>
                  <a:txBody>
                    <a:bodyPr/>
                    <a:lstStyle/>
                    <a:p>
                      <a:r>
                        <a:rPr lang="es-MX" dirty="0" smtClean="0"/>
                        <a:t>MEDICAMENTO</a:t>
                      </a:r>
                      <a:endParaRPr lang="es-MX" dirty="0"/>
                    </a:p>
                  </a:txBody>
                  <a:tcPr/>
                </a:tc>
                <a:tc>
                  <a:txBody>
                    <a:bodyPr/>
                    <a:lstStyle/>
                    <a:p>
                      <a:r>
                        <a:rPr lang="es-MX" dirty="0" smtClean="0"/>
                        <a:t>REQUERIMIENTO ANUAL</a:t>
                      </a:r>
                      <a:r>
                        <a:rPr lang="es-MX" baseline="0" dirty="0" smtClean="0"/>
                        <a:t> ESTIMADO 2014</a:t>
                      </a:r>
                      <a:endParaRPr lang="es-MX" dirty="0"/>
                    </a:p>
                  </a:txBody>
                  <a:tcPr/>
                </a:tc>
              </a:tr>
              <a:tr h="582189">
                <a:tc>
                  <a:txBody>
                    <a:bodyPr/>
                    <a:lstStyle/>
                    <a:p>
                      <a:r>
                        <a:rPr lang="es-MX" dirty="0" err="1" smtClean="0"/>
                        <a:t>Abacavir</a:t>
                      </a:r>
                      <a:r>
                        <a:rPr lang="es-MX" dirty="0" smtClean="0"/>
                        <a:t> 100 mg/5</a:t>
                      </a:r>
                      <a:r>
                        <a:rPr lang="es-MX" baseline="0" dirty="0" smtClean="0"/>
                        <a:t> ml suspensión </a:t>
                      </a:r>
                      <a:endParaRPr lang="es-MX" dirty="0"/>
                    </a:p>
                  </a:txBody>
                  <a:tcPr/>
                </a:tc>
                <a:tc>
                  <a:txBody>
                    <a:bodyPr/>
                    <a:lstStyle/>
                    <a:p>
                      <a:r>
                        <a:rPr lang="es-MX" dirty="0" smtClean="0"/>
                        <a:t>2.000</a:t>
                      </a:r>
                      <a:endParaRPr lang="es-MX" dirty="0"/>
                    </a:p>
                  </a:txBody>
                  <a:tcPr/>
                </a:tc>
              </a:tr>
              <a:tr h="582189">
                <a:tc>
                  <a:txBody>
                    <a:bodyPr/>
                    <a:lstStyle/>
                    <a:p>
                      <a:r>
                        <a:rPr lang="es-MX" dirty="0" err="1" smtClean="0"/>
                        <a:t>Didanosina</a:t>
                      </a:r>
                      <a:r>
                        <a:rPr lang="es-MX" dirty="0" smtClean="0"/>
                        <a:t> 10 mg/ml</a:t>
                      </a:r>
                      <a:r>
                        <a:rPr lang="es-MX" baseline="0" dirty="0" smtClean="0"/>
                        <a:t> solución oral</a:t>
                      </a:r>
                      <a:endParaRPr lang="es-MX" dirty="0"/>
                    </a:p>
                  </a:txBody>
                  <a:tcPr/>
                </a:tc>
                <a:tc>
                  <a:txBody>
                    <a:bodyPr/>
                    <a:lstStyle/>
                    <a:p>
                      <a:r>
                        <a:rPr lang="es-MX" dirty="0" smtClean="0"/>
                        <a:t>1.600</a:t>
                      </a:r>
                      <a:endParaRPr lang="es-MX" dirty="0"/>
                    </a:p>
                  </a:txBody>
                  <a:tcPr/>
                </a:tc>
              </a:tr>
              <a:tr h="582189">
                <a:tc>
                  <a:txBody>
                    <a:bodyPr/>
                    <a:lstStyle/>
                    <a:p>
                      <a:r>
                        <a:rPr lang="es-MX" dirty="0" err="1" smtClean="0"/>
                        <a:t>Emtricitabina</a:t>
                      </a:r>
                      <a:r>
                        <a:rPr lang="es-MX" baseline="0" dirty="0" smtClean="0"/>
                        <a:t> 200 mg tableta</a:t>
                      </a:r>
                      <a:endParaRPr lang="es-MX" dirty="0"/>
                    </a:p>
                  </a:txBody>
                  <a:tcPr/>
                </a:tc>
                <a:tc>
                  <a:txBody>
                    <a:bodyPr/>
                    <a:lstStyle/>
                    <a:p>
                      <a:endParaRPr lang="es-MX" dirty="0"/>
                    </a:p>
                  </a:txBody>
                  <a:tcPr/>
                </a:tc>
              </a:tr>
              <a:tr h="582189">
                <a:tc>
                  <a:txBody>
                    <a:bodyPr/>
                    <a:lstStyle/>
                    <a:p>
                      <a:r>
                        <a:rPr lang="es-MX" dirty="0" err="1" smtClean="0"/>
                        <a:t>Nelfinavir</a:t>
                      </a:r>
                      <a:r>
                        <a:rPr lang="es-MX" dirty="0" smtClean="0"/>
                        <a:t> 50mg</a:t>
                      </a:r>
                      <a:r>
                        <a:rPr lang="es-MX" baseline="0" dirty="0" smtClean="0"/>
                        <a:t> solución oral</a:t>
                      </a:r>
                      <a:endParaRPr lang="es-MX" dirty="0"/>
                    </a:p>
                  </a:txBody>
                  <a:tcPr/>
                </a:tc>
                <a:tc>
                  <a:txBody>
                    <a:bodyPr/>
                    <a:lstStyle/>
                    <a:p>
                      <a:endParaRPr lang="es-MX"/>
                    </a:p>
                  </a:txBody>
                  <a:tcPr/>
                </a:tc>
              </a:tr>
              <a:tr h="582189">
                <a:tc>
                  <a:txBody>
                    <a:bodyPr/>
                    <a:lstStyle/>
                    <a:p>
                      <a:r>
                        <a:rPr lang="es-MX" dirty="0" err="1" smtClean="0"/>
                        <a:t>Zidovudina</a:t>
                      </a:r>
                      <a:r>
                        <a:rPr lang="es-MX" dirty="0" smtClean="0"/>
                        <a:t> 200mg inyectable</a:t>
                      </a:r>
                      <a:endParaRPr lang="es-MX" dirty="0"/>
                    </a:p>
                  </a:txBody>
                  <a:tcPr/>
                </a:tc>
                <a:tc>
                  <a:txBody>
                    <a:bodyPr/>
                    <a:lstStyle/>
                    <a:p>
                      <a:r>
                        <a:rPr lang="es-MX" dirty="0" smtClean="0"/>
                        <a:t>746</a:t>
                      </a:r>
                      <a:endParaRPr lang="es-MX" dirty="0"/>
                    </a:p>
                  </a:txBody>
                  <a:tcPr/>
                </a:tc>
              </a:tr>
            </a:tbl>
          </a:graphicData>
        </a:graphic>
      </p:graphicFrame>
      <p:sp>
        <p:nvSpPr>
          <p:cNvPr id="5" name="CuadroTexto 4"/>
          <p:cNvSpPr txBox="1"/>
          <p:nvPr/>
        </p:nvSpPr>
        <p:spPr>
          <a:xfrm>
            <a:off x="1187624" y="6309320"/>
            <a:ext cx="6862328" cy="461665"/>
          </a:xfrm>
          <a:prstGeom prst="rect">
            <a:avLst/>
          </a:prstGeom>
          <a:noFill/>
        </p:spPr>
        <p:txBody>
          <a:bodyPr wrap="none" rtlCol="0">
            <a:spAutoFit/>
          </a:bodyPr>
          <a:lstStyle/>
          <a:p>
            <a:r>
              <a:rPr lang="es-MX" sz="2400" b="1" dirty="0" smtClean="0"/>
              <a:t>*28/02/2014 </a:t>
            </a:r>
            <a:r>
              <a:rPr lang="es-MX" sz="2400" b="1" dirty="0"/>
              <a:t>(listado total 110 medicamentos)</a:t>
            </a:r>
          </a:p>
        </p:txBody>
      </p:sp>
    </p:spTree>
    <p:extLst>
      <p:ext uri="{BB962C8B-B14F-4D97-AF65-F5344CB8AC3E}">
        <p14:creationId xmlns:p14="http://schemas.microsoft.com/office/powerpoint/2010/main" val="3112994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¿Actores involucrados en producción de magistrales?</a:t>
            </a:r>
            <a:endParaRPr lang="es-MX"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70186840"/>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2743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6000" b="0" dirty="0" smtClean="0">
                <a:solidFill>
                  <a:schemeClr val="tx1"/>
                </a:solidFill>
              </a:rPr>
              <a:t>GRACIAS</a:t>
            </a:r>
            <a:endParaRPr lang="es-MX" b="0" dirty="0">
              <a:solidFill>
                <a:schemeClr val="tx1"/>
              </a:solidFill>
            </a:endParaRPr>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4182108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395536" y="1447611"/>
            <a:ext cx="8352928" cy="5293757"/>
          </a:xfrm>
          <a:prstGeom prst="rect">
            <a:avLst/>
          </a:prstGeom>
        </p:spPr>
        <p:txBody>
          <a:bodyPr wrap="square">
            <a:spAutoFit/>
          </a:bodyPr>
          <a:lstStyle/>
          <a:p>
            <a:pPr algn="just"/>
            <a:r>
              <a:rPr lang="es-CO" sz="2400" b="1" dirty="0"/>
              <a:t>«Preparado oficinal»:</a:t>
            </a:r>
            <a:r>
              <a:rPr lang="es-CO" sz="2400" dirty="0"/>
              <a:t> aquel medicamento elaborado según las </a:t>
            </a:r>
            <a:r>
              <a:rPr lang="es-CO" sz="2400" b="1" dirty="0"/>
              <a:t>normas de correcta elaboración y control de calidad </a:t>
            </a:r>
            <a:r>
              <a:rPr lang="es-CO" sz="2400" dirty="0"/>
              <a:t>establecidas al efecto y garantizado por un </a:t>
            </a:r>
            <a:r>
              <a:rPr lang="es-CO" sz="2400" b="1" dirty="0"/>
              <a:t>farmacéutico </a:t>
            </a:r>
            <a:r>
              <a:rPr lang="es-CO" sz="2400" dirty="0"/>
              <a:t>o bajo su dirección, dispensado en oficina de farmacia o servicio farmacéutico, enumerado y descrito por el </a:t>
            </a:r>
            <a:r>
              <a:rPr lang="es-CO" sz="2400" b="1" dirty="0"/>
              <a:t>Formulario Nacional,</a:t>
            </a:r>
            <a:r>
              <a:rPr lang="es-CO" sz="2400" dirty="0"/>
              <a:t> destinado a su </a:t>
            </a:r>
            <a:r>
              <a:rPr lang="es-CO" sz="2400" b="1" dirty="0"/>
              <a:t>entrega directa a los enfermos a los que abastece dicha farmacia o servicio </a:t>
            </a:r>
            <a:r>
              <a:rPr lang="es-CO" sz="2400" b="1" dirty="0" smtClean="0"/>
              <a:t>farmacéutico</a:t>
            </a:r>
            <a:r>
              <a:rPr lang="es-CO" sz="2400" dirty="0" smtClean="0"/>
              <a:t>. </a:t>
            </a:r>
            <a:r>
              <a:rPr lang="es-CO" sz="1400" dirty="0"/>
              <a:t>Ley 29/2006, de 26 de julio, de garantías y uso racional de los medicamentos y productos sanitarios. </a:t>
            </a:r>
            <a:r>
              <a:rPr lang="es-CO" sz="1400" dirty="0" smtClean="0"/>
              <a:t>España.</a:t>
            </a:r>
            <a:endParaRPr lang="es-CO" sz="1400" dirty="0"/>
          </a:p>
          <a:p>
            <a:endParaRPr lang="es-CO" sz="2400" dirty="0"/>
          </a:p>
          <a:p>
            <a:pPr algn="just"/>
            <a:r>
              <a:rPr lang="es-CO" sz="2400" b="1" dirty="0"/>
              <a:t>Preparado Oficinal,</a:t>
            </a:r>
            <a:r>
              <a:rPr lang="es-CO" sz="2400" dirty="0"/>
              <a:t> que es aquel elaborado conforme a lo descrito en </a:t>
            </a:r>
            <a:r>
              <a:rPr lang="es-CO" sz="2400" b="1" dirty="0"/>
              <a:t>la Farmacopea Farmacéutica Oficinal Oficial</a:t>
            </a:r>
            <a:r>
              <a:rPr lang="es-CO" sz="2400" dirty="0"/>
              <a:t>, en adelante la FFOO, norma técnica aprobada por decreto supremo del Ministerio de Salud, a propuesta del Instituto de Salud </a:t>
            </a:r>
            <a:r>
              <a:rPr lang="es-CO" sz="2400" dirty="0" smtClean="0"/>
              <a:t>Pública. </a:t>
            </a:r>
            <a:r>
              <a:rPr lang="es-CO" sz="1400" dirty="0" smtClean="0"/>
              <a:t>Decreto Nº 79 de 2010  reglamento aplicable a la elaboración de preparados farmacéuticos en recetarios de farmacia. Ministerio de Salud – Chile. </a:t>
            </a:r>
            <a:endParaRPr lang="es-CO" sz="1400" dirty="0"/>
          </a:p>
        </p:txBody>
      </p:sp>
      <p:sp>
        <p:nvSpPr>
          <p:cNvPr id="3" name="Título 1"/>
          <p:cNvSpPr txBox="1">
            <a:spLocks/>
          </p:cNvSpPr>
          <p:nvPr/>
        </p:nvSpPr>
        <p:spPr>
          <a:xfrm>
            <a:off x="395536" y="562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MX" smtClean="0"/>
              <a:t>Definiciones</a:t>
            </a:r>
            <a:endParaRPr lang="es-MX" dirty="0"/>
          </a:p>
        </p:txBody>
      </p:sp>
    </p:spTree>
    <p:extLst>
      <p:ext uri="{BB962C8B-B14F-4D97-AF65-F5344CB8AC3E}">
        <p14:creationId xmlns:p14="http://schemas.microsoft.com/office/powerpoint/2010/main" val="495501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Magistral y oficinal</a:t>
            </a:r>
            <a:endParaRPr lang="es-MX" dirty="0"/>
          </a:p>
        </p:txBody>
      </p:sp>
      <p:sp>
        <p:nvSpPr>
          <p:cNvPr id="4" name="Marcador de texto 3"/>
          <p:cNvSpPr>
            <a:spLocks noGrp="1"/>
          </p:cNvSpPr>
          <p:nvPr>
            <p:ph type="body" idx="1"/>
          </p:nvPr>
        </p:nvSpPr>
        <p:spPr/>
        <p:txBody>
          <a:bodyPr/>
          <a:lstStyle/>
          <a:p>
            <a:r>
              <a:rPr lang="es-MX" dirty="0" smtClean="0"/>
              <a:t>Magistral</a:t>
            </a:r>
            <a:endParaRPr lang="es-MX" dirty="0"/>
          </a:p>
        </p:txBody>
      </p:sp>
      <p:sp>
        <p:nvSpPr>
          <p:cNvPr id="5" name="Marcador de texto 4"/>
          <p:cNvSpPr>
            <a:spLocks noGrp="1"/>
          </p:cNvSpPr>
          <p:nvPr>
            <p:ph type="body" sz="half" idx="3"/>
          </p:nvPr>
        </p:nvSpPr>
        <p:spPr/>
        <p:txBody>
          <a:bodyPr/>
          <a:lstStyle/>
          <a:p>
            <a:r>
              <a:rPr lang="es-MX" dirty="0" smtClean="0"/>
              <a:t>Oficinal</a:t>
            </a:r>
            <a:endParaRPr lang="es-MX" dirty="0"/>
          </a:p>
        </p:txBody>
      </p:sp>
      <p:sp>
        <p:nvSpPr>
          <p:cNvPr id="3" name="Marcador de contenido 2"/>
          <p:cNvSpPr>
            <a:spLocks noGrp="1"/>
          </p:cNvSpPr>
          <p:nvPr>
            <p:ph sz="quarter" idx="2"/>
          </p:nvPr>
        </p:nvSpPr>
        <p:spPr/>
        <p:txBody>
          <a:bodyPr>
            <a:normAutofit/>
          </a:bodyPr>
          <a:lstStyle/>
          <a:p>
            <a:pPr marL="109728" indent="0">
              <a:buNone/>
            </a:pPr>
            <a:r>
              <a:rPr lang="es-MX" dirty="0" smtClean="0"/>
              <a:t>Medicamento </a:t>
            </a:r>
            <a:r>
              <a:rPr lang="es-MX" dirty="0"/>
              <a:t>individualizado, es para una persona concreta(lo que el médico le haya prescrito al paciente</a:t>
            </a:r>
            <a:r>
              <a:rPr lang="es-MX" dirty="0" smtClean="0"/>
              <a:t>, en </a:t>
            </a:r>
            <a:r>
              <a:rPr lang="es-MX" dirty="0"/>
              <a:t>cantidad y composición</a:t>
            </a:r>
            <a:r>
              <a:rPr lang="es-MX" dirty="0" smtClean="0"/>
              <a:t>).</a:t>
            </a:r>
            <a:endParaRPr lang="es-MX" dirty="0"/>
          </a:p>
        </p:txBody>
      </p:sp>
      <p:sp>
        <p:nvSpPr>
          <p:cNvPr id="6" name="Marcador de contenido 5"/>
          <p:cNvSpPr>
            <a:spLocks noGrp="1"/>
          </p:cNvSpPr>
          <p:nvPr>
            <p:ph sz="quarter" idx="4"/>
          </p:nvPr>
        </p:nvSpPr>
        <p:spPr/>
        <p:txBody>
          <a:bodyPr/>
          <a:lstStyle/>
          <a:p>
            <a:pPr marL="109728" indent="0">
              <a:buNone/>
            </a:pPr>
            <a:r>
              <a:rPr lang="es-MX" dirty="0" smtClean="0"/>
              <a:t>Descritos en texto oficial: (Ej.  </a:t>
            </a:r>
            <a:r>
              <a:rPr lang="es-MX" dirty="0"/>
              <a:t>Formulario </a:t>
            </a:r>
            <a:r>
              <a:rPr lang="es-MX" dirty="0" smtClean="0"/>
              <a:t>Nacional) y </a:t>
            </a:r>
            <a:r>
              <a:rPr lang="es-MX" dirty="0"/>
              <a:t>se venden a cualquier paciente que </a:t>
            </a:r>
            <a:r>
              <a:rPr lang="es-MX" dirty="0" smtClean="0"/>
              <a:t>lo requiera. </a:t>
            </a:r>
            <a:endParaRPr lang="es-MX" dirty="0"/>
          </a:p>
          <a:p>
            <a:endParaRPr lang="es-MX" dirty="0"/>
          </a:p>
        </p:txBody>
      </p:sp>
    </p:spTree>
    <p:extLst>
      <p:ext uri="{BB962C8B-B14F-4D97-AF65-F5344CB8AC3E}">
        <p14:creationId xmlns:p14="http://schemas.microsoft.com/office/powerpoint/2010/main" val="1118411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2"/>
            <a:ext cx="8229600" cy="1066800"/>
          </a:xfrm>
        </p:spPr>
        <p:txBody>
          <a:bodyPr/>
          <a:lstStyle/>
          <a:p>
            <a:r>
              <a:rPr lang="es-MX" dirty="0" smtClean="0"/>
              <a:t>El BOTICARIO</a:t>
            </a:r>
            <a:endParaRPr lang="es-MX" dirty="0"/>
          </a:p>
        </p:txBody>
      </p:sp>
      <p:pic>
        <p:nvPicPr>
          <p:cNvPr id="4" name="Marcador de contenido 3"/>
          <p:cNvPicPr>
            <a:picLocks noGrp="1" noChangeAspect="1"/>
          </p:cNvPicPr>
          <p:nvPr>
            <p:ph idx="1"/>
          </p:nvPr>
        </p:nvPicPr>
        <p:blipFill>
          <a:blip r:embed="rId2"/>
          <a:stretch>
            <a:fillRect/>
          </a:stretch>
        </p:blipFill>
        <p:spPr>
          <a:xfrm>
            <a:off x="611560" y="1628800"/>
            <a:ext cx="7896422" cy="4945038"/>
          </a:xfrm>
          <a:prstGeom prst="rect">
            <a:avLst/>
          </a:prstGeom>
        </p:spPr>
      </p:pic>
    </p:spTree>
    <p:extLst>
      <p:ext uri="{BB962C8B-B14F-4D97-AF65-F5344CB8AC3E}">
        <p14:creationId xmlns:p14="http://schemas.microsoft.com/office/powerpoint/2010/main" val="1347789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smtClean="0"/>
              <a:t>PRODUCCIÓN INDUSTRIAL</a:t>
            </a:r>
            <a:endParaRPr lang="es-MX" dirty="0"/>
          </a:p>
        </p:txBody>
      </p:sp>
      <p:sp>
        <p:nvSpPr>
          <p:cNvPr id="6" name="Marcador de texto 5"/>
          <p:cNvSpPr>
            <a:spLocks noGrp="1"/>
          </p:cNvSpPr>
          <p:nvPr>
            <p:ph type="body" idx="1"/>
          </p:nvPr>
        </p:nvSpPr>
        <p:spPr/>
        <p:txBody>
          <a:bodyPr/>
          <a:lstStyle/>
          <a:p>
            <a:r>
              <a:rPr lang="es-MX" dirty="0" smtClean="0"/>
              <a:t>ESCALA INDUSTRIAL</a:t>
            </a:r>
            <a:endParaRPr lang="es-MX" dirty="0"/>
          </a:p>
        </p:txBody>
      </p:sp>
      <p:sp>
        <p:nvSpPr>
          <p:cNvPr id="7" name="Marcador de texto 6"/>
          <p:cNvSpPr>
            <a:spLocks noGrp="1"/>
          </p:cNvSpPr>
          <p:nvPr>
            <p:ph type="body" sz="half" idx="3"/>
          </p:nvPr>
        </p:nvSpPr>
        <p:spPr/>
        <p:txBody>
          <a:bodyPr/>
          <a:lstStyle/>
          <a:p>
            <a:r>
              <a:rPr lang="es-MX" dirty="0" smtClean="0"/>
              <a:t>AUTOMATIZACIÓN DE LA CADENA</a:t>
            </a:r>
            <a:endParaRPr lang="es-MX" dirty="0"/>
          </a:p>
        </p:txBody>
      </p:sp>
      <p:pic>
        <p:nvPicPr>
          <p:cNvPr id="4" name="Marcador de contenido 3"/>
          <p:cNvPicPr>
            <a:picLocks noGrp="1" noChangeAspect="1"/>
          </p:cNvPicPr>
          <p:nvPr>
            <p:ph sz="quarter" idx="2"/>
          </p:nvPr>
        </p:nvPicPr>
        <p:blipFill>
          <a:blip r:embed="rId2"/>
          <a:stretch>
            <a:fillRect/>
          </a:stretch>
        </p:blipFill>
        <p:spPr>
          <a:xfrm>
            <a:off x="4778697" y="2852936"/>
            <a:ext cx="4041775" cy="3312368"/>
          </a:xfrm>
          <a:prstGeom prst="rect">
            <a:avLst/>
          </a:prstGeom>
        </p:spPr>
      </p:pic>
      <p:pic>
        <p:nvPicPr>
          <p:cNvPr id="11" name="Marcador de contenido 10"/>
          <p:cNvPicPr>
            <a:picLocks noGrp="1" noChangeAspect="1"/>
          </p:cNvPicPr>
          <p:nvPr>
            <p:ph sz="quarter" idx="4"/>
          </p:nvPr>
        </p:nvPicPr>
        <p:blipFill>
          <a:blip r:embed="rId3"/>
          <a:stretch>
            <a:fillRect/>
          </a:stretch>
        </p:blipFill>
        <p:spPr>
          <a:xfrm>
            <a:off x="254393" y="2996952"/>
            <a:ext cx="4101583" cy="3253839"/>
          </a:xfrm>
          <a:prstGeom prst="rect">
            <a:avLst/>
          </a:prstGeom>
        </p:spPr>
      </p:pic>
    </p:spTree>
    <p:extLst>
      <p:ext uri="{BB962C8B-B14F-4D97-AF65-F5344CB8AC3E}">
        <p14:creationId xmlns:p14="http://schemas.microsoft.com/office/powerpoint/2010/main" val="3440717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¿PORQUE PRODUCCIÓN INDUSTRIAL?</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5438204"/>
              </p:ext>
            </p:extLst>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4260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67270" y="1556792"/>
            <a:ext cx="8209459" cy="4801022"/>
          </a:xfrm>
          <a:prstGeom prst="rect">
            <a:avLst/>
          </a:prstGeom>
        </p:spPr>
      </p:pic>
      <p:sp>
        <p:nvSpPr>
          <p:cNvPr id="5" name="Título 1"/>
          <p:cNvSpPr>
            <a:spLocks noGrp="1"/>
          </p:cNvSpPr>
          <p:nvPr>
            <p:ph type="title"/>
          </p:nvPr>
        </p:nvSpPr>
        <p:spPr>
          <a:xfrm>
            <a:off x="457200" y="489992"/>
            <a:ext cx="8229600" cy="1066800"/>
          </a:xfrm>
        </p:spPr>
        <p:txBody>
          <a:bodyPr>
            <a:normAutofit fontScale="90000"/>
          </a:bodyPr>
          <a:lstStyle/>
          <a:p>
            <a:r>
              <a:rPr lang="es-MX" dirty="0"/>
              <a:t>L</a:t>
            </a:r>
            <a:r>
              <a:rPr lang="es-MX" dirty="0" smtClean="0"/>
              <a:t>os procesos a baja escala pueden garantizar la calidad de sus productos. </a:t>
            </a:r>
            <a:endParaRPr lang="es-MX" dirty="0"/>
          </a:p>
        </p:txBody>
      </p:sp>
      <p:sp>
        <p:nvSpPr>
          <p:cNvPr id="6" name="CuadroTexto 5"/>
          <p:cNvSpPr txBox="1"/>
          <p:nvPr/>
        </p:nvSpPr>
        <p:spPr>
          <a:xfrm>
            <a:off x="1259632" y="6525344"/>
            <a:ext cx="2736304" cy="261610"/>
          </a:xfrm>
          <a:prstGeom prst="rect">
            <a:avLst/>
          </a:prstGeom>
          <a:noFill/>
        </p:spPr>
        <p:txBody>
          <a:bodyPr wrap="square" rtlCol="0">
            <a:spAutoFit/>
          </a:bodyPr>
          <a:lstStyle/>
          <a:p>
            <a:r>
              <a:rPr lang="es-MX" sz="1100" dirty="0" smtClean="0"/>
              <a:t>Fuente: www.Insuval.cl</a:t>
            </a:r>
            <a:endParaRPr lang="es-MX" sz="1100" dirty="0"/>
          </a:p>
        </p:txBody>
      </p:sp>
    </p:spTree>
    <p:extLst>
      <p:ext uri="{BB962C8B-B14F-4D97-AF65-F5344CB8AC3E}">
        <p14:creationId xmlns:p14="http://schemas.microsoft.com/office/powerpoint/2010/main" val="1012737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2"/>
          </p:nvPr>
        </p:nvPicPr>
        <p:blipFill>
          <a:blip r:embed="rId2"/>
          <a:stretch>
            <a:fillRect/>
          </a:stretch>
        </p:blipFill>
        <p:spPr>
          <a:xfrm>
            <a:off x="323528" y="475849"/>
            <a:ext cx="3758952" cy="3817247"/>
          </a:xfrm>
          <a:prstGeom prst="rect">
            <a:avLst/>
          </a:prstGeom>
        </p:spPr>
      </p:pic>
      <p:pic>
        <p:nvPicPr>
          <p:cNvPr id="9" name="Marcador de contenido 8"/>
          <p:cNvPicPr>
            <a:picLocks noGrp="1" noChangeAspect="1"/>
          </p:cNvPicPr>
          <p:nvPr>
            <p:ph sz="quarter" idx="4"/>
          </p:nvPr>
        </p:nvPicPr>
        <p:blipFill>
          <a:blip r:embed="rId3"/>
          <a:stretch>
            <a:fillRect/>
          </a:stretch>
        </p:blipFill>
        <p:spPr>
          <a:xfrm>
            <a:off x="4718050" y="404664"/>
            <a:ext cx="3683735" cy="3704310"/>
          </a:xfrm>
          <a:prstGeom prst="rect">
            <a:avLst/>
          </a:prstGeom>
        </p:spPr>
      </p:pic>
      <p:pic>
        <p:nvPicPr>
          <p:cNvPr id="10" name="Imagen 9"/>
          <p:cNvPicPr>
            <a:picLocks noChangeAspect="1"/>
          </p:cNvPicPr>
          <p:nvPr/>
        </p:nvPicPr>
        <p:blipFill>
          <a:blip r:embed="rId4"/>
          <a:stretch>
            <a:fillRect/>
          </a:stretch>
        </p:blipFill>
        <p:spPr>
          <a:xfrm>
            <a:off x="1063100" y="4509120"/>
            <a:ext cx="6965284" cy="2285408"/>
          </a:xfrm>
          <a:prstGeom prst="rect">
            <a:avLst/>
          </a:prstGeom>
        </p:spPr>
      </p:pic>
      <p:sp>
        <p:nvSpPr>
          <p:cNvPr id="11" name="CuadroTexto 10"/>
          <p:cNvSpPr txBox="1"/>
          <p:nvPr/>
        </p:nvSpPr>
        <p:spPr>
          <a:xfrm>
            <a:off x="1259632" y="6525344"/>
            <a:ext cx="2736304" cy="261610"/>
          </a:xfrm>
          <a:prstGeom prst="rect">
            <a:avLst/>
          </a:prstGeom>
          <a:noFill/>
        </p:spPr>
        <p:txBody>
          <a:bodyPr wrap="square" rtlCol="0">
            <a:spAutoFit/>
          </a:bodyPr>
          <a:lstStyle/>
          <a:p>
            <a:r>
              <a:rPr lang="es-MX" sz="1100" dirty="0" smtClean="0"/>
              <a:t>Fuente: www.fagron.com</a:t>
            </a:r>
            <a:endParaRPr lang="es-MX" sz="1100" dirty="0"/>
          </a:p>
        </p:txBody>
      </p:sp>
    </p:spTree>
    <p:extLst>
      <p:ext uri="{BB962C8B-B14F-4D97-AF65-F5344CB8AC3E}">
        <p14:creationId xmlns:p14="http://schemas.microsoft.com/office/powerpoint/2010/main" val="10414064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Personalizado 1">
      <a:majorFont>
        <a:latin typeface="Cambria"/>
        <a:ea typeface=""/>
        <a:cs typeface=""/>
      </a:majorFont>
      <a:minorFont>
        <a:latin typeface="Cambria"/>
        <a:ea typeface=""/>
        <a:cs typeface=""/>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2231</TotalTime>
  <Words>1478</Words>
  <Application>Microsoft Office PowerPoint</Application>
  <PresentationFormat>Presentación en pantalla (4:3)</PresentationFormat>
  <Paragraphs>131</Paragraphs>
  <Slides>27</Slides>
  <Notes>0</Notes>
  <HiddenSlides>5</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Urbano</vt:lpstr>
      <vt:lpstr>Medicamentos magistrales/: Una propuesta para mejorar el acceso</vt:lpstr>
      <vt:lpstr>Formula magistral</vt:lpstr>
      <vt:lpstr>Presentación de PowerPoint</vt:lpstr>
      <vt:lpstr>Magistral y oficinal</vt:lpstr>
      <vt:lpstr>El BOTICARIO</vt:lpstr>
      <vt:lpstr>PRODUCCIÓN INDUSTRIAL</vt:lpstr>
      <vt:lpstr>¿PORQUE PRODUCCIÓN INDUSTRIAL?</vt:lpstr>
      <vt:lpstr>Los procesos a baja escala pueden garantizar la calidad de sus productos.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¿Porque magistrales?</vt:lpstr>
      <vt:lpstr>Producción industrial y magistral/oficinal: Cambia forma de producción y comercialización, se mantienen estándares de calidad y uso.</vt:lpstr>
      <vt:lpstr>La producción industrial no asegura bajos costos y bajos precios en algunos casos.. </vt:lpstr>
      <vt:lpstr>Presentación de PowerPoint</vt:lpstr>
      <vt:lpstr>Presentación de PowerPoint</vt:lpstr>
      <vt:lpstr>EJEMPLOS DE ARV NO DISPONIBLES EN PERÚ *</vt:lpstr>
      <vt:lpstr>¿Actores involucrados en producción de magistrales?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monica di giano</cp:lastModifiedBy>
  <cp:revision>156</cp:revision>
  <dcterms:created xsi:type="dcterms:W3CDTF">2015-01-06T16:50:08Z</dcterms:created>
  <dcterms:modified xsi:type="dcterms:W3CDTF">2015-06-16T20:22:43Z</dcterms:modified>
</cp:coreProperties>
</file>