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6"/>
  </p:notesMasterIdLst>
  <p:sldIdLst>
    <p:sldId id="348" r:id="rId2"/>
    <p:sldId id="357" r:id="rId3"/>
    <p:sldId id="363" r:id="rId4"/>
    <p:sldId id="364" r:id="rId5"/>
    <p:sldId id="365" r:id="rId6"/>
    <p:sldId id="366" r:id="rId7"/>
    <p:sldId id="356" r:id="rId8"/>
    <p:sldId id="367" r:id="rId9"/>
    <p:sldId id="368" r:id="rId10"/>
    <p:sldId id="369" r:id="rId11"/>
    <p:sldId id="370" r:id="rId12"/>
    <p:sldId id="371" r:id="rId13"/>
    <p:sldId id="372" r:id="rId14"/>
    <p:sldId id="37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120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5BDC5-4E2E-49DA-9F5D-474E53342211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FB31B6-DEF9-4658-9EAC-9EE33762308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752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B31B6-DEF9-4658-9EAC-9EE33762308A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6145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B31B6-DEF9-4658-9EAC-9EE33762308A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6145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B31B6-DEF9-4658-9EAC-9EE33762308A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6145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B31B6-DEF9-4658-9EAC-9EE33762308A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6145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B31B6-DEF9-4658-9EAC-9EE33762308A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614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B31B6-DEF9-4658-9EAC-9EE33762308A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614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B31B6-DEF9-4658-9EAC-9EE33762308A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614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B31B6-DEF9-4658-9EAC-9EE33762308A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614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B31B6-DEF9-4658-9EAC-9EE33762308A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614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B31B6-DEF9-4658-9EAC-9EE33762308A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6145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B31B6-DEF9-4658-9EAC-9EE33762308A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614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B31B6-DEF9-4658-9EAC-9EE33762308A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6145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B31B6-DEF9-4658-9EAC-9EE33762308A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614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56DDA-71AA-7542-A602-3AADA1B92E7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7B1C8-CAD1-5B40-8C3F-75D9BE3B58D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242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56DDA-71AA-7542-A602-3AADA1B92E7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7B1C8-CAD1-5B40-8C3F-75D9BE3B58D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326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56DDA-71AA-7542-A602-3AADA1B92E7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7B1C8-CAD1-5B40-8C3F-75D9BE3B58D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884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56DDA-71AA-7542-A602-3AADA1B92E7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7B1C8-CAD1-5B40-8C3F-75D9BE3B58D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465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56DDA-71AA-7542-A602-3AADA1B92E7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7B1C8-CAD1-5B40-8C3F-75D9BE3B58D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070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56DDA-71AA-7542-A602-3AADA1B92E7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7B1C8-CAD1-5B40-8C3F-75D9BE3B58D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98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56DDA-71AA-7542-A602-3AADA1B92E7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7B1C8-CAD1-5B40-8C3F-75D9BE3B58D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653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56DDA-71AA-7542-A602-3AADA1B92E7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7B1C8-CAD1-5B40-8C3F-75D9BE3B58D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646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56DDA-71AA-7542-A602-3AADA1B92E7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7B1C8-CAD1-5B40-8C3F-75D9BE3B58D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4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56DDA-71AA-7542-A602-3AADA1B92E7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7B1C8-CAD1-5B40-8C3F-75D9BE3B58D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213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56DDA-71AA-7542-A602-3AADA1B92E7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7B1C8-CAD1-5B40-8C3F-75D9BE3B58D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340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2356DDA-71AA-7542-A602-3AADA1B92E7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457200"/>
              <a:t>16/06/2015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FA37B1C8-CAD1-5B40-8C3F-75D9BE3B58D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204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01309" y="1072551"/>
            <a:ext cx="184731" cy="9721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 defTabSz="457200">
              <a:lnSpc>
                <a:spcPct val="70000"/>
              </a:lnSpc>
            </a:pPr>
            <a:endParaRPr lang="en-US" sz="8000" b="1" spc="-300" dirty="0">
              <a:solidFill>
                <a:srgbClr val="1F497D">
                  <a:lumMod val="7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131840" y="574809"/>
            <a:ext cx="61206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FORO INTERNACIONAL</a:t>
            </a:r>
          </a:p>
          <a:p>
            <a:pPr algn="ctr"/>
            <a:r>
              <a:rPr lang="es-MX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ACCESO A MEDICAMENTOS </a:t>
            </a:r>
          </a:p>
          <a:p>
            <a:pPr algn="ctr"/>
            <a:r>
              <a:rPr lang="es-MX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PROPIEDAD INTELECTUAL. </a:t>
            </a:r>
          </a:p>
          <a:p>
            <a:pPr algn="ctr"/>
            <a:r>
              <a:rPr lang="es-MX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HEPATITIS  “C” Y VIH.</a:t>
            </a:r>
            <a:endParaRPr lang="es-MX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59832" cy="2130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747" y="5877272"/>
            <a:ext cx="7870757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683568" y="3332584"/>
            <a:ext cx="7776864" cy="1752600"/>
          </a:xfrm>
        </p:spPr>
        <p:txBody>
          <a:bodyPr>
            <a:noAutofit/>
          </a:bodyPr>
          <a:lstStyle/>
          <a:p>
            <a:r>
              <a:rPr lang="es-MX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Hepatitis “C” y el acceso a nuevos tratamientos;</a:t>
            </a:r>
          </a:p>
          <a:p>
            <a:r>
              <a:rPr lang="es-MX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 Barrera de la propiedad intelectual.</a:t>
            </a:r>
          </a:p>
          <a:p>
            <a:r>
              <a:rPr lang="es-MX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                                                      Francisco </a:t>
            </a:r>
            <a:r>
              <a:rPr lang="es-MX" sz="1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Rossi</a:t>
            </a:r>
            <a:r>
              <a:rPr lang="es-MX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  frossi@ifarma.org</a:t>
            </a:r>
            <a:endParaRPr lang="es-MX" sz="1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99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993779"/>
            <a:ext cx="5634037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6632"/>
            <a:ext cx="7114381" cy="1195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8208912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679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993779"/>
            <a:ext cx="5634037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6632"/>
            <a:ext cx="7114381" cy="1195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5" t="30727" r="11790" b="23819"/>
          <a:stretch/>
        </p:blipFill>
        <p:spPr bwMode="auto">
          <a:xfrm>
            <a:off x="251520" y="1628800"/>
            <a:ext cx="8843159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92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993779"/>
            <a:ext cx="5634037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6632"/>
            <a:ext cx="7114381" cy="1195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5" t="26727" r="13406" b="10000"/>
          <a:stretch/>
        </p:blipFill>
        <p:spPr bwMode="auto">
          <a:xfrm>
            <a:off x="0" y="1489128"/>
            <a:ext cx="8956549" cy="4460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781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282047"/>
          </a:xfrm>
        </p:spPr>
        <p:txBody>
          <a:bodyPr>
            <a:normAutofit lnSpcReduction="10000"/>
          </a:bodyPr>
          <a:lstStyle/>
          <a:p>
            <a:r>
              <a:rPr lang="es-CO" b="1" dirty="0" smtClean="0">
                <a:solidFill>
                  <a:schemeClr val="tx2">
                    <a:lumMod val="75000"/>
                  </a:schemeClr>
                </a:solidFill>
              </a:rPr>
              <a:t>Que hacer?</a:t>
            </a:r>
          </a:p>
          <a:p>
            <a:pPr marL="0" indent="0">
              <a:buNone/>
            </a:pPr>
            <a:endParaRPr lang="es-CO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s-CO" b="1" dirty="0" smtClean="0">
                <a:solidFill>
                  <a:schemeClr val="tx2">
                    <a:lumMod val="75000"/>
                  </a:schemeClr>
                </a:solidFill>
              </a:rPr>
              <a:t>Oposiciones a las solicitudes. </a:t>
            </a:r>
          </a:p>
          <a:p>
            <a:pPr lvl="1"/>
            <a:r>
              <a:rPr lang="es-CO" b="1" dirty="0" smtClean="0">
                <a:solidFill>
                  <a:schemeClr val="tx2">
                    <a:lumMod val="75000"/>
                  </a:schemeClr>
                </a:solidFill>
              </a:rPr>
              <a:t>Argentina, Brasil.</a:t>
            </a:r>
          </a:p>
          <a:p>
            <a:r>
              <a:rPr lang="es-CO" b="1" dirty="0" smtClean="0">
                <a:solidFill>
                  <a:schemeClr val="tx2">
                    <a:lumMod val="75000"/>
                  </a:schemeClr>
                </a:solidFill>
              </a:rPr>
              <a:t>Licencias Voluntarias MPP.</a:t>
            </a:r>
          </a:p>
          <a:p>
            <a:pPr lvl="1"/>
            <a:r>
              <a:rPr lang="es-CO" b="1" dirty="0" smtClean="0">
                <a:solidFill>
                  <a:schemeClr val="tx2">
                    <a:lumMod val="75000"/>
                  </a:schemeClr>
                </a:solidFill>
              </a:rPr>
              <a:t>Países excluidos. </a:t>
            </a:r>
          </a:p>
          <a:p>
            <a:r>
              <a:rPr lang="es-CO" b="1" dirty="0" smtClean="0">
                <a:solidFill>
                  <a:schemeClr val="tx2">
                    <a:lumMod val="75000"/>
                  </a:schemeClr>
                </a:solidFill>
              </a:rPr>
              <a:t>Licencias Obligatorias.</a:t>
            </a:r>
          </a:p>
          <a:p>
            <a:r>
              <a:rPr lang="es-CO" b="1" dirty="0" smtClean="0">
                <a:solidFill>
                  <a:schemeClr val="tx2">
                    <a:lumMod val="75000"/>
                  </a:schemeClr>
                </a:solidFill>
              </a:rPr>
              <a:t>Disponibilidad:</a:t>
            </a:r>
          </a:p>
          <a:p>
            <a:pPr lvl="1"/>
            <a:r>
              <a:rPr lang="es-CO" b="1" dirty="0" smtClean="0">
                <a:solidFill>
                  <a:schemeClr val="tx2">
                    <a:lumMod val="75000"/>
                  </a:schemeClr>
                </a:solidFill>
              </a:rPr>
              <a:t>Producción Pública Local</a:t>
            </a:r>
          </a:p>
          <a:p>
            <a:pPr lvl="1"/>
            <a:r>
              <a:rPr lang="es-CO" b="1" dirty="0" smtClean="0">
                <a:solidFill>
                  <a:schemeClr val="tx2">
                    <a:lumMod val="75000"/>
                  </a:schemeClr>
                </a:solidFill>
              </a:rPr>
              <a:t>Magistrales</a:t>
            </a:r>
          </a:p>
          <a:p>
            <a:endParaRPr lang="es-CO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None/>
            </a:pPr>
            <a:endParaRPr lang="es-CO" sz="4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endParaRPr lang="es-CO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58" y="5445224"/>
            <a:ext cx="9683350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132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s-CO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s-CO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>
              <a:buNone/>
            </a:pPr>
            <a:r>
              <a:rPr lang="es-CO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Muchas Gracias</a:t>
            </a:r>
          </a:p>
          <a:p>
            <a:pPr algn="ctr">
              <a:buNone/>
            </a:pPr>
            <a:endParaRPr lang="es-CO" sz="48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>
              <a:buNone/>
            </a:pPr>
            <a:endParaRPr lang="es-CO" sz="4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58" y="4797152"/>
            <a:ext cx="9683350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633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993779"/>
            <a:ext cx="5634037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33678"/>
            <a:ext cx="7114381" cy="1195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57200" y="2431429"/>
            <a:ext cx="8229600" cy="4525963"/>
          </a:xfrm>
        </p:spPr>
        <p:txBody>
          <a:bodyPr/>
          <a:lstStyle/>
          <a:p>
            <a:r>
              <a:rPr lang="es-MX" dirty="0" smtClean="0"/>
              <a:t>Enfermedad Infecciosa  (No A No B). </a:t>
            </a:r>
          </a:p>
          <a:p>
            <a:r>
              <a:rPr lang="es-MX" dirty="0" smtClean="0"/>
              <a:t>Asociada a Transfusiones y uso de drogas</a:t>
            </a:r>
          </a:p>
          <a:p>
            <a:r>
              <a:rPr lang="es-MX" dirty="0" smtClean="0"/>
              <a:t>Asociada a VIH</a:t>
            </a:r>
          </a:p>
          <a:p>
            <a:r>
              <a:rPr lang="es-MX" dirty="0" smtClean="0"/>
              <a:t>Tratamiento de sostenimiento</a:t>
            </a:r>
          </a:p>
          <a:p>
            <a:r>
              <a:rPr lang="es-MX" dirty="0" smtClean="0"/>
              <a:t>De Alto costo: PEG  </a:t>
            </a:r>
            <a:r>
              <a:rPr lang="es-MX" dirty="0" err="1" smtClean="0"/>
              <a:t>Interferon</a:t>
            </a:r>
            <a:r>
              <a:rPr lang="es-MX" dirty="0" smtClean="0"/>
              <a:t> + </a:t>
            </a:r>
            <a:r>
              <a:rPr lang="es-MX" dirty="0" err="1" smtClean="0"/>
              <a:t>Rivabirina</a:t>
            </a:r>
            <a:r>
              <a:rPr lang="es-MX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122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993779"/>
            <a:ext cx="5634037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33678"/>
            <a:ext cx="7114381" cy="1195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4525963"/>
          </a:xfrm>
        </p:spPr>
        <p:txBody>
          <a:bodyPr/>
          <a:lstStyle/>
          <a:p>
            <a:r>
              <a:rPr lang="es-MX" dirty="0" smtClean="0"/>
              <a:t>Revolución Terapéutica: Antivirales de acción Directa.</a:t>
            </a:r>
          </a:p>
          <a:p>
            <a:endParaRPr lang="es-MX" dirty="0"/>
          </a:p>
          <a:p>
            <a:pPr lvl="1"/>
            <a:r>
              <a:rPr lang="es-MX" dirty="0" err="1" smtClean="0"/>
              <a:t>Sofosbuvir</a:t>
            </a:r>
            <a:r>
              <a:rPr lang="es-MX" dirty="0" smtClean="0"/>
              <a:t>		Gilead			- </a:t>
            </a:r>
            <a:r>
              <a:rPr lang="es-MX" dirty="0" err="1" smtClean="0"/>
              <a:t>Daclastavir</a:t>
            </a:r>
            <a:r>
              <a:rPr lang="es-MX" dirty="0" smtClean="0"/>
              <a:t>  BMS</a:t>
            </a:r>
          </a:p>
          <a:p>
            <a:pPr lvl="1"/>
            <a:r>
              <a:rPr lang="es-MX" dirty="0" err="1" smtClean="0"/>
              <a:t>Ledispavir</a:t>
            </a:r>
            <a:r>
              <a:rPr lang="es-MX" dirty="0" smtClean="0"/>
              <a:t>		Gilead</a:t>
            </a:r>
          </a:p>
          <a:p>
            <a:pPr lvl="1"/>
            <a:r>
              <a:rPr lang="es-MX" dirty="0" err="1" smtClean="0"/>
              <a:t>Velpatasvir</a:t>
            </a:r>
            <a:r>
              <a:rPr lang="es-MX" dirty="0" smtClean="0"/>
              <a:t>	Gilead</a:t>
            </a:r>
            <a:endParaRPr lang="es-MX" dirty="0"/>
          </a:p>
        </p:txBody>
      </p:sp>
      <p:sp>
        <p:nvSpPr>
          <p:cNvPr id="2" name="1 Elipse"/>
          <p:cNvSpPr/>
          <p:nvPr/>
        </p:nvSpPr>
        <p:spPr>
          <a:xfrm>
            <a:off x="4283968" y="4437111"/>
            <a:ext cx="3960440" cy="15566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2 CuadroTexto"/>
          <p:cNvSpPr txBox="1"/>
          <p:nvPr/>
        </p:nvSpPr>
        <p:spPr>
          <a:xfrm>
            <a:off x="4499992" y="4994012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chemeClr val="bg1"/>
                </a:solidFill>
              </a:rPr>
              <a:t>VALEN UNA FORTUNA!!</a:t>
            </a:r>
            <a:endParaRPr lang="es-MX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21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993779"/>
            <a:ext cx="5634037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33678"/>
            <a:ext cx="7114381" cy="1195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4000" i="1" u="sng" dirty="0" smtClean="0"/>
              <a:t>Por qué tan caros? </a:t>
            </a:r>
          </a:p>
          <a:p>
            <a:r>
              <a:rPr lang="es-MX" dirty="0" err="1" smtClean="0"/>
              <a:t>Sofosbuvir</a:t>
            </a:r>
            <a:r>
              <a:rPr lang="es-MX" dirty="0" smtClean="0"/>
              <a:t>  entre US $ 900 y 90.000</a:t>
            </a:r>
          </a:p>
          <a:p>
            <a:r>
              <a:rPr lang="es-MX" dirty="0"/>
              <a:t>El costo de producción es menor al 1% del </a:t>
            </a:r>
            <a:r>
              <a:rPr lang="es-MX" dirty="0" smtClean="0"/>
              <a:t>precio. </a:t>
            </a:r>
            <a:r>
              <a:rPr lang="es-MX" sz="2800" i="1" dirty="0" smtClean="0"/>
              <a:t>(Liverpool </a:t>
            </a:r>
            <a:r>
              <a:rPr lang="es-MX" sz="2800" i="1" dirty="0" err="1" smtClean="0"/>
              <a:t>University</a:t>
            </a:r>
            <a:r>
              <a:rPr lang="es-MX" sz="2800" i="1" dirty="0" smtClean="0"/>
              <a:t>: 100 -240)</a:t>
            </a:r>
          </a:p>
          <a:p>
            <a:r>
              <a:rPr lang="es-MX" dirty="0" smtClean="0"/>
              <a:t>Mercado de hasta 150 millones de personas.</a:t>
            </a:r>
          </a:p>
          <a:p>
            <a:r>
              <a:rPr lang="es-MX" dirty="0" smtClean="0"/>
              <a:t>Tratamiento curativo.</a:t>
            </a:r>
            <a:endParaRPr lang="es-MX" dirty="0"/>
          </a:p>
          <a:p>
            <a:r>
              <a:rPr lang="es-MX" dirty="0" smtClean="0"/>
              <a:t>84 tabletas.  12 semanas. 3 meses.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248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993779"/>
            <a:ext cx="5634037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33678"/>
            <a:ext cx="7114381" cy="1195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1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0558530"/>
              </p:ext>
            </p:extLst>
          </p:nvPr>
        </p:nvGraphicFramePr>
        <p:xfrm>
          <a:off x="827583" y="1659779"/>
          <a:ext cx="7074198" cy="4907280"/>
        </p:xfrm>
        <a:graphic>
          <a:graphicData uri="http://schemas.openxmlformats.org/drawingml/2006/table">
            <a:tbl>
              <a:tblPr firstRow="1" firstCol="1" bandRow="1"/>
              <a:tblGrid>
                <a:gridCol w="3537099"/>
                <a:gridCol w="3537099"/>
              </a:tblGrid>
              <a:tr h="2961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PAIS</a:t>
                      </a:r>
                      <a:endParaRPr lang="es-MX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PERSONAS CON VHC</a:t>
                      </a:r>
                      <a:endParaRPr lang="es-MX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1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ARGENTINA</a:t>
                      </a:r>
                      <a:endParaRPr lang="es-MX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743.750</a:t>
                      </a:r>
                      <a:endParaRPr lang="es-MX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1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BRASIL</a:t>
                      </a:r>
                      <a:endParaRPr lang="es-MX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2.609.670</a:t>
                      </a:r>
                      <a:endParaRPr lang="es-MX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1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COLOMBIA</a:t>
                      </a:r>
                      <a:endParaRPr lang="es-MX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425.191</a:t>
                      </a:r>
                      <a:endParaRPr lang="es-MX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1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COSTA RICA</a:t>
                      </a:r>
                      <a:endParaRPr lang="es-MX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32.453</a:t>
                      </a:r>
                      <a:endParaRPr lang="es-MX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1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ECUADOR</a:t>
                      </a:r>
                      <a:endParaRPr lang="es-MX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195.605</a:t>
                      </a:r>
                      <a:endParaRPr lang="es-MX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1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EL SALVADOR</a:t>
                      </a:r>
                      <a:endParaRPr lang="es-MX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164.689</a:t>
                      </a:r>
                      <a:endParaRPr lang="es-MX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1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MEXICO</a:t>
                      </a:r>
                      <a:endParaRPr lang="es-MX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1.106.450</a:t>
                      </a:r>
                      <a:endParaRPr lang="es-MX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1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PANAMA</a:t>
                      </a:r>
                      <a:endParaRPr lang="es-MX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22.500</a:t>
                      </a:r>
                      <a:endParaRPr lang="es-MX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1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PARAGUAY</a:t>
                      </a:r>
                      <a:endParaRPr lang="es-MX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76.162</a:t>
                      </a:r>
                      <a:endParaRPr lang="es-MX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1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PERU</a:t>
                      </a:r>
                      <a:endParaRPr lang="es-MX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284.100</a:t>
                      </a:r>
                      <a:endParaRPr lang="es-MX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1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Rep. DOMINICANA</a:t>
                      </a:r>
                      <a:endParaRPr lang="es-MX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66.713</a:t>
                      </a:r>
                      <a:endParaRPr lang="es-MX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1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VENEZUELA</a:t>
                      </a:r>
                      <a:endParaRPr lang="es-MX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272.976</a:t>
                      </a:r>
                      <a:endParaRPr lang="es-MX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1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MX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MX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627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137795"/>
            <a:ext cx="5634037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4624"/>
            <a:ext cx="7114381" cy="1195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1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6869409"/>
              </p:ext>
            </p:extLst>
          </p:nvPr>
        </p:nvGraphicFramePr>
        <p:xfrm>
          <a:off x="323528" y="1268760"/>
          <a:ext cx="8352926" cy="4991100"/>
        </p:xfrm>
        <a:graphic>
          <a:graphicData uri="http://schemas.openxmlformats.org/drawingml/2006/table">
            <a:tbl>
              <a:tblPr firstRow="1" firstCol="1" bandRow="1"/>
              <a:tblGrid>
                <a:gridCol w="2612764"/>
                <a:gridCol w="1900191"/>
                <a:gridCol w="2111781"/>
                <a:gridCol w="1728190"/>
              </a:tblGrid>
              <a:tr h="724460">
                <a:tc>
                  <a:txBody>
                    <a:bodyPr/>
                    <a:lstStyle/>
                    <a:p>
                      <a:pPr algn="ctr" fontAlgn="b"/>
                      <a:r>
                        <a:rPr lang="es-MX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PAIS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PERSONAS CON VHC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US $ 7.000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US $ 200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</a:tr>
              <a:tr h="344981">
                <a:tc>
                  <a:txBody>
                    <a:bodyPr/>
                    <a:lstStyle/>
                    <a:p>
                      <a:pPr algn="l" fontAlgn="b"/>
                      <a:r>
                        <a:rPr lang="es-MX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ARGENTINA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74,375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520,625,000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14,875,000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981">
                <a:tc>
                  <a:txBody>
                    <a:bodyPr/>
                    <a:lstStyle/>
                    <a:p>
                      <a:pPr algn="l" fontAlgn="b"/>
                      <a:r>
                        <a:rPr lang="es-MX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BRASIL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260,967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1,826,769,000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52,193,400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981">
                <a:tc>
                  <a:txBody>
                    <a:bodyPr/>
                    <a:lstStyle/>
                    <a:p>
                      <a:pPr algn="l" fontAlgn="b"/>
                      <a:r>
                        <a:rPr lang="es-MX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COLOMBIA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425,191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2,976,337,000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85,038,200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981">
                <a:tc>
                  <a:txBody>
                    <a:bodyPr/>
                    <a:lstStyle/>
                    <a:p>
                      <a:pPr algn="l" fontAlgn="b"/>
                      <a:r>
                        <a:rPr lang="es-MX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COSTA RICA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32,453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227,171,000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6,490,600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981">
                <a:tc>
                  <a:txBody>
                    <a:bodyPr/>
                    <a:lstStyle/>
                    <a:p>
                      <a:pPr algn="l" fontAlgn="b"/>
                      <a:r>
                        <a:rPr lang="es-MX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ECUADOR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195,605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1,369,235,000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39,121,000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981">
                <a:tc>
                  <a:txBody>
                    <a:bodyPr/>
                    <a:lstStyle/>
                    <a:p>
                      <a:pPr algn="l" fontAlgn="b"/>
                      <a:r>
                        <a:rPr lang="es-MX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 SALVADOR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164,689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1,152,823,000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32,937,800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981">
                <a:tc>
                  <a:txBody>
                    <a:bodyPr/>
                    <a:lstStyle/>
                    <a:p>
                      <a:pPr algn="l" fontAlgn="b"/>
                      <a:r>
                        <a:rPr lang="es-MX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MEXICO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1,106,450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7,745,150,000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221,290,000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981">
                <a:tc>
                  <a:txBody>
                    <a:bodyPr/>
                    <a:lstStyle/>
                    <a:p>
                      <a:pPr algn="l" fontAlgn="b"/>
                      <a:r>
                        <a:rPr lang="es-MX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PARAGUAY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76,162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533,134,000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15,232,400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981">
                <a:tc>
                  <a:txBody>
                    <a:bodyPr/>
                    <a:lstStyle/>
                    <a:p>
                      <a:pPr algn="l" fontAlgn="b"/>
                      <a:r>
                        <a:rPr lang="es-MX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PERU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284,100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1,988,700,000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56,820,000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981">
                <a:tc>
                  <a:txBody>
                    <a:bodyPr/>
                    <a:lstStyle/>
                    <a:p>
                      <a:pPr algn="l" fontAlgn="b"/>
                      <a:r>
                        <a:rPr lang="es-MX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Rep. DOMINICANA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66,713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466,991,000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13,342,600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231">
                <a:tc>
                  <a:txBody>
                    <a:bodyPr/>
                    <a:lstStyle/>
                    <a:p>
                      <a:pPr algn="l" fontAlgn="b"/>
                      <a:r>
                        <a:rPr lang="es-MX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VENEZUELA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272,976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1,910,832,000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54,595,200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158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s-CO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s-CO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>
              <a:buNone/>
            </a:pPr>
            <a:endParaRPr lang="es-CO" sz="48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>
              <a:buNone/>
            </a:pPr>
            <a:endParaRPr lang="es-CO" sz="4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58" y="4797152"/>
            <a:ext cx="9683350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7" t="27454" r="19460" b="11570"/>
          <a:stretch/>
        </p:blipFill>
        <p:spPr bwMode="auto">
          <a:xfrm>
            <a:off x="1187624" y="404664"/>
            <a:ext cx="6924197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429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993779"/>
            <a:ext cx="5634037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33678"/>
            <a:ext cx="7114381" cy="1195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r>
              <a:rPr lang="es-MX" dirty="0" smtClean="0"/>
              <a:t>Patentes </a:t>
            </a:r>
            <a:r>
              <a:rPr lang="es-MX" dirty="0" err="1" smtClean="0"/>
              <a:t>Sofosbuvir</a:t>
            </a:r>
            <a:r>
              <a:rPr lang="es-MX" dirty="0" smtClean="0"/>
              <a:t> : 21 OMS.</a:t>
            </a:r>
          </a:p>
          <a:p>
            <a:endParaRPr lang="es-MX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2" t="26363" r="10298" b="11091"/>
          <a:stretch/>
        </p:blipFill>
        <p:spPr bwMode="auto">
          <a:xfrm>
            <a:off x="83850" y="2060848"/>
            <a:ext cx="8781624" cy="479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617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993779"/>
            <a:ext cx="5634037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6632"/>
            <a:ext cx="7114381" cy="1195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3" t="27454" r="13406" b="10364"/>
          <a:stretch/>
        </p:blipFill>
        <p:spPr bwMode="auto">
          <a:xfrm>
            <a:off x="1" y="1311753"/>
            <a:ext cx="9144000" cy="554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880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5734</TotalTime>
  <Words>273</Words>
  <Application>Microsoft Office PowerPoint</Application>
  <PresentationFormat>Presentación en pantalla (4:3)</PresentationFormat>
  <Paragraphs>130</Paragraphs>
  <Slides>14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7_Tema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Ifarma</dc:creator>
  <cp:lastModifiedBy>monica di giano</cp:lastModifiedBy>
  <cp:revision>136</cp:revision>
  <dcterms:created xsi:type="dcterms:W3CDTF">2014-08-20T03:17:48Z</dcterms:created>
  <dcterms:modified xsi:type="dcterms:W3CDTF">2015-06-16T20:25:15Z</dcterms:modified>
</cp:coreProperties>
</file>