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3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1C6A154A-BCC9-4C4C-8511-EE026D6FF7E3}">
  <a:tblStyle styleId="{1C6A154A-BCC9-4C4C-8511-EE026D6FF7E3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BD3858A0-9ED8-46FB-A699-0EE56C5A9231}" styleName="Table_1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9" d="100"/>
          <a:sy n="59" d="100"/>
        </p:scale>
        <p:origin x="-989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282021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185698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Shape 23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s-E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4432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140690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1616788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670975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2" name="Shape 26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s-ES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857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200369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1086822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4182637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9937972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9" name="Shape 2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99920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2274094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4953713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15" name="Shape 3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9353958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2" name="Shape 3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8274647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29" name="Shape 3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9169704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36" name="Shape 3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9018966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574153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52" name="Shape 3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1447256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0" name="Shape 3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949559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8" name="Shape 3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845955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74" name="Shape 3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489310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83806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355515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737581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057119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300329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Shape 21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s-E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91523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Shape 22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s-E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8736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buClr>
                <a:schemeClr val="lt1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560"/>
              </a:spcBef>
              <a:buClr>
                <a:schemeClr val="lt1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480"/>
              </a:spcBef>
              <a:buClr>
                <a:schemeClr val="lt1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y texto vertical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lt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lt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lt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vertical y texto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lt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lt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lt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lt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lt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lt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buClr>
                <a:schemeClr val="lt1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560"/>
              </a:spcBef>
              <a:buClr>
                <a:schemeClr val="lt1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480"/>
              </a:spcBef>
              <a:buClr>
                <a:schemeClr val="lt1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ción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ido con título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lt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lt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lt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n con título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1" name="Shape 14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y texto vertical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lt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lt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lt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vertical y texto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lt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lt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lt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ció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ido con título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n con título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4EA7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buClr>
                <a:schemeClr val="lt1"/>
              </a:buClr>
              <a:buFont typeface="Arial"/>
              <a:buChar char="•"/>
              <a:defRPr/>
            </a:lvl1pPr>
            <a:lvl2pPr marL="742950" marR="0" indent="-107950" algn="l" rtl="0">
              <a:spcBef>
                <a:spcPts val="560"/>
              </a:spcBef>
              <a:buClr>
                <a:schemeClr val="lt1"/>
              </a:buClr>
              <a:buFont typeface="Arial"/>
              <a:buChar char="–"/>
              <a:defRPr/>
            </a:lvl2pPr>
            <a:lvl3pPr marL="1143000" marR="0" indent="-76200" algn="l" rtl="0">
              <a:spcBef>
                <a:spcPts val="480"/>
              </a:spcBef>
              <a:buClr>
                <a:schemeClr val="lt1"/>
              </a:buClr>
              <a:buFont typeface="Arial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/>
              <a:t>‹Nº›</a:t>
            </a:fld>
            <a:endParaRPr lang="es-E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4EA7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buClr>
                <a:schemeClr val="lt1"/>
              </a:buClr>
              <a:buFont typeface="Arial"/>
              <a:buChar char="•"/>
              <a:defRPr/>
            </a:lvl1pPr>
            <a:lvl2pPr marL="742950" marR="0" indent="-107950" algn="l" rtl="0">
              <a:spcBef>
                <a:spcPts val="560"/>
              </a:spcBef>
              <a:buClr>
                <a:schemeClr val="lt1"/>
              </a:buClr>
              <a:buFont typeface="Arial"/>
              <a:buChar char="–"/>
              <a:defRPr/>
            </a:lvl2pPr>
            <a:lvl3pPr marL="1143000" marR="0" indent="-76200" algn="l" rtl="0">
              <a:spcBef>
                <a:spcPts val="480"/>
              </a:spcBef>
              <a:buClr>
                <a:schemeClr val="lt1"/>
              </a:buClr>
              <a:buFont typeface="Arial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/>
              <a:t>‹Nº›</a:t>
            </a:fld>
            <a:endParaRPr lang="es-E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ctrTitle"/>
          </p:nvPr>
        </p:nvSpPr>
        <p:spPr>
          <a:xfrm>
            <a:off x="1188741" y="336618"/>
            <a:ext cx="6766500" cy="664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es-ES" sz="3000" b="0" i="0" u="none" strike="noStrike" cap="none" baseline="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Lima, 10 de junio de 2015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subTitle" idx="1"/>
          </p:nvPr>
        </p:nvSpPr>
        <p:spPr>
          <a:xfrm>
            <a:off x="728850" y="1448725"/>
            <a:ext cx="7686299" cy="5184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s-ES" sz="3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FORO INTERNACIONAL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59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s-ES" sz="3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“ACCESO A MEDICAMENTOS Y PROPIEDAD INTELECTUAL: HEPATITIS C Y VIH”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592"/>
              </a:spcBef>
              <a:buClr>
                <a:schemeClr val="lt1"/>
              </a:buClr>
              <a:buFont typeface="Arial"/>
              <a:buNone/>
            </a:pPr>
            <a:endParaRPr sz="295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890"/>
              </a:spcBef>
              <a:buClr>
                <a:srgbClr val="FF0000"/>
              </a:buClr>
              <a:buSzPct val="25000"/>
              <a:buFont typeface="Arial"/>
              <a:buNone/>
            </a:pPr>
            <a:r>
              <a:rPr lang="es-ES" sz="4450" b="0" i="0" u="none" strike="noStrike" cap="none" baseline="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Oposición a solicitudes de patente: sofosbuvir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592"/>
              </a:spcBef>
              <a:buClr>
                <a:schemeClr val="lt1"/>
              </a:buClr>
              <a:buFont typeface="Arial"/>
              <a:buNone/>
            </a:pPr>
            <a:endParaRPr sz="2950" b="0" i="0" u="none" strike="noStrike" cap="none" baseline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590"/>
              </a:spcBef>
              <a:buClr>
                <a:srgbClr val="FF0000"/>
              </a:buClr>
              <a:buSzPct val="25000"/>
              <a:buFont typeface="Arial"/>
              <a:buNone/>
            </a:pPr>
            <a:r>
              <a:rPr lang="es-ES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Lorena Di Giano – FGEP - Argentina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590"/>
              </a:spcBef>
              <a:buClr>
                <a:srgbClr val="FF0000"/>
              </a:buClr>
              <a:buSzPct val="25000"/>
              <a:buFont typeface="Arial"/>
              <a:buNone/>
            </a:pPr>
            <a:r>
              <a:rPr lang="es-ES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Marcela Vieira – ABIA/GTPI - Brasil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592"/>
              </a:spcBef>
              <a:buClr>
                <a:schemeClr val="lt1"/>
              </a:buClr>
              <a:buFont typeface="Arial"/>
              <a:buNone/>
            </a:pPr>
            <a:endParaRPr sz="295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592"/>
              </a:spcBef>
              <a:buClr>
                <a:schemeClr val="lt1"/>
              </a:buClr>
              <a:buFont typeface="Arial"/>
              <a:buNone/>
            </a:pPr>
            <a:endParaRPr sz="295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Shape 1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524000" cy="15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457200" y="1628591"/>
            <a:ext cx="8229600" cy="4824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640"/>
              </a:spcBef>
              <a:buClr>
                <a:srgbClr val="FFC000"/>
              </a:buClr>
              <a:buSzPct val="25000"/>
              <a:buFont typeface="Arial"/>
              <a:buNone/>
            </a:pPr>
            <a:r>
              <a:rPr lang="es-ES" sz="3000" b="0" i="0" u="none" strike="noStrike" cap="none" baseline="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Grupos de la sociedad civil han utilizado esta salvaguarda de salud</a:t>
            </a:r>
            <a:r>
              <a:rPr lang="es-ES" sz="3000" b="0" i="0" u="none" strike="noStrike" cap="none" baseline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3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 muchos países para impedir que sean </a:t>
            </a:r>
            <a:r>
              <a:rPr lang="es-E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concedidas</a:t>
            </a:r>
            <a:r>
              <a:rPr lang="es-ES" sz="3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o anular patentes ilegales que bloquean la existencia de  versiones genéricas de medicamentos -más económicos- que son esenciales para tratar las enfermedades.</a:t>
            </a:r>
          </a:p>
        </p:txBody>
      </p:sp>
      <p:pic>
        <p:nvPicPr>
          <p:cNvPr id="227" name="Shape 2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524000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Shape 228"/>
          <p:cNvSpPr txBox="1">
            <a:spLocks noGrp="1"/>
          </p:cNvSpPr>
          <p:nvPr>
            <p:ph type="title"/>
          </p:nvPr>
        </p:nvSpPr>
        <p:spPr>
          <a:xfrm>
            <a:off x="1613650" y="427050"/>
            <a:ext cx="7073100" cy="698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es-ES" sz="3200" b="1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Importante instrumento para la acción de la sociedad civil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Shape 2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524000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Shape 235"/>
          <p:cNvSpPr txBox="1">
            <a:spLocks noGrp="1"/>
          </p:cNvSpPr>
          <p:nvPr>
            <p:ph type="title"/>
          </p:nvPr>
        </p:nvSpPr>
        <p:spPr>
          <a:xfrm>
            <a:off x="1613650" y="274650"/>
            <a:ext cx="7073100" cy="698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es-ES" sz="3200" b="1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Oposiciones en Argentina</a:t>
            </a:r>
          </a:p>
        </p:txBody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179511" y="1772816"/>
            <a:ext cx="8507399" cy="4824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480"/>
              </a:spcBef>
              <a:buNone/>
            </a:pPr>
            <a:r>
              <a:rPr lang="es-ES" sz="240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4 de diciembre de 2013</a:t>
            </a:r>
          </a:p>
          <a:p>
            <a:pPr lvl="0" algn="just" rtl="0">
              <a:spcBef>
                <a:spcPts val="480"/>
              </a:spcBef>
              <a:buClr>
                <a:schemeClr val="lt1"/>
              </a:buClr>
              <a:buSzPct val="100000"/>
              <a:buFont typeface="Calibri"/>
              <a:buChar char="•"/>
            </a:pPr>
            <a:r>
              <a:rPr lang="es-E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Oposición a EFV+FTC+TDF (Atripla® -Gilead).</a:t>
            </a:r>
          </a:p>
          <a:p>
            <a:pPr marL="0" indent="0" algn="just" rtl="0">
              <a:spcBef>
                <a:spcPts val="48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52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s-ES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Precio en Argentina: </a:t>
            </a:r>
            <a:r>
              <a:rPr lang="es-ES" sz="260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US$ 2,632</a:t>
            </a:r>
            <a:r>
              <a:rPr lang="es-ES" sz="26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(Gilead) por persona por año</a:t>
            </a:r>
          </a:p>
          <a:p>
            <a:pPr marL="0" lvl="0" indent="0" algn="l" rtl="0">
              <a:spcBef>
                <a:spcPts val="520"/>
              </a:spcBef>
              <a:buNone/>
            </a:pPr>
            <a:r>
              <a:rPr lang="es-ES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Versión genérica en el mercado internacional: </a:t>
            </a:r>
            <a:r>
              <a:rPr lang="es-ES" sz="260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US$ 139 </a:t>
            </a:r>
            <a:r>
              <a:rPr lang="es-ES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(Aspen) por persona por año</a:t>
            </a:r>
          </a:p>
          <a:p>
            <a:pPr marL="0" indent="0" algn="just" rtl="0">
              <a:spcBef>
                <a:spcPts val="480"/>
              </a:spcBef>
              <a:buNone/>
            </a:pPr>
            <a:endParaRPr sz="2400">
              <a:solidFill>
                <a:srgbClr val="FF99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520"/>
              </a:spcBef>
              <a:buNone/>
            </a:pPr>
            <a:endParaRPr sz="2400">
              <a:solidFill>
                <a:srgbClr val="FF99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Shape 2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524000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1613650" y="274650"/>
            <a:ext cx="7073100" cy="698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es-ES" sz="3200" b="1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Oposiciones en Argentina</a:t>
            </a:r>
          </a:p>
        </p:txBody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179511" y="1772816"/>
            <a:ext cx="8507399" cy="4824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480"/>
              </a:spcBef>
              <a:buNone/>
            </a:pPr>
            <a:r>
              <a:rPr lang="es-ES" sz="240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13 abril de 2015</a:t>
            </a:r>
          </a:p>
          <a:p>
            <a:pPr lvl="0" algn="just" rtl="0">
              <a:spcBef>
                <a:spcPts val="480"/>
              </a:spcBef>
              <a:buClr>
                <a:schemeClr val="lt1"/>
              </a:buClr>
              <a:buSzPct val="100000"/>
              <a:buFont typeface="Calibri"/>
              <a:buChar char="•"/>
            </a:pPr>
            <a:r>
              <a:rPr lang="es-E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Oposición a FTC+TDF (Truvada® -Gilead).</a:t>
            </a:r>
          </a:p>
          <a:p>
            <a:pPr lvl="0" algn="just" rtl="0">
              <a:spcBef>
                <a:spcPts val="480"/>
              </a:spcBef>
              <a:buClr>
                <a:schemeClr val="lt1"/>
              </a:buClr>
              <a:buSzPct val="100000"/>
              <a:buFont typeface="Calibri"/>
              <a:buChar char="•"/>
            </a:pPr>
            <a:r>
              <a:rPr lang="es-E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Dos combinaciones de drogas muy utilizadas en el tratamiento del VIH-SIDA como primera línea de tratamiento.</a:t>
            </a:r>
          </a:p>
          <a:p>
            <a:pPr marL="0" lvl="0" indent="0" algn="just" rtl="0">
              <a:spcBef>
                <a:spcPts val="48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52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s-ES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Precio en Argentina: </a:t>
            </a:r>
            <a:r>
              <a:rPr lang="es-ES" sz="260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US$ 2,304</a:t>
            </a:r>
            <a:r>
              <a:rPr lang="es-ES" sz="26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(Gilead) por persona por año</a:t>
            </a:r>
          </a:p>
          <a:p>
            <a:pPr marL="0" lvl="0" indent="0" rtl="0">
              <a:spcBef>
                <a:spcPts val="520"/>
              </a:spcBef>
              <a:buClr>
                <a:srgbClr val="FFC000"/>
              </a:buClr>
              <a:buSzPct val="25000"/>
              <a:buFont typeface="Arial"/>
              <a:buNone/>
            </a:pPr>
            <a:r>
              <a:rPr lang="es-ES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Versión genérica en el mercado internacional: </a:t>
            </a:r>
            <a:r>
              <a:rPr lang="es-ES" sz="260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US$ 74 </a:t>
            </a:r>
            <a:r>
              <a:rPr lang="es-ES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(Aspen) por persona por año</a:t>
            </a:r>
          </a:p>
          <a:p>
            <a:pPr marL="0" lvl="0" indent="0" algn="just" rtl="0">
              <a:spcBef>
                <a:spcPts val="480"/>
              </a:spcBef>
              <a:buNone/>
            </a:pPr>
            <a:endParaRPr sz="2400" b="0" i="0" u="none" strike="noStrike" cap="none" baseline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179511" y="1524000"/>
            <a:ext cx="8507399" cy="5145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04800" algn="just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s-ES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 sociedad civil de Brasil ha presentado oposición a patentes para los siguientes medicamentos: </a:t>
            </a:r>
          </a:p>
          <a:p>
            <a:pPr marL="342900" marR="0" lvl="0" indent="-177800" algn="just" rtl="0">
              <a:spcBef>
                <a:spcPts val="520"/>
              </a:spcBef>
              <a:buClr>
                <a:schemeClr val="lt1"/>
              </a:buClr>
              <a:buFont typeface="Arial"/>
              <a:buNone/>
            </a:pPr>
            <a:endParaRPr sz="2400" b="0" i="0" u="none" strike="noStrike" cap="none" baseline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480"/>
              </a:spcBef>
              <a:buClr>
                <a:schemeClr val="lt1"/>
              </a:buClr>
              <a:buFont typeface="Arial"/>
              <a:buNone/>
            </a:pPr>
            <a:endParaRPr sz="2400" b="0" i="0" u="none" strike="noStrike" cap="none" baseline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165100" algn="just" rtl="0">
              <a:spcBef>
                <a:spcPts val="520"/>
              </a:spcBef>
              <a:buClr>
                <a:schemeClr val="lt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520"/>
              </a:spcBef>
              <a:buClr>
                <a:schemeClr val="lt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520"/>
              </a:spcBef>
              <a:buClr>
                <a:schemeClr val="lt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9" name="Shape 2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524000" cy="1524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50" name="Shape 250"/>
          <p:cNvGraphicFramePr/>
          <p:nvPr/>
        </p:nvGraphicFramePr>
        <p:xfrm>
          <a:off x="813700" y="2688550"/>
          <a:ext cx="7239000" cy="3840270"/>
        </p:xfrm>
        <a:graphic>
          <a:graphicData uri="http://schemas.openxmlformats.org/drawingml/2006/table">
            <a:tbl>
              <a:tblPr>
                <a:noFill/>
                <a:tableStyleId>{1C6A154A-BCC9-4C4C-8511-EE026D6FF7E3}</a:tableStyleId>
              </a:tblPr>
              <a:tblGrid>
                <a:gridCol w="3167500"/>
                <a:gridCol w="1792975"/>
                <a:gridCol w="2278525"/>
              </a:tblGrid>
              <a:tr h="528800">
                <a:tc>
                  <a:txBody>
                    <a:bodyPr/>
                    <a:lstStyle/>
                    <a:p>
                      <a:pPr algn="ctr" rtl="0">
                        <a:spcBef>
                          <a:spcPts val="0"/>
                        </a:spcBef>
                        <a:buNone/>
                      </a:pPr>
                      <a:r>
                        <a:rPr lang="es-ES" sz="24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PEDIDO DE PATENTE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0"/>
                        </a:spcBef>
                        <a:buNone/>
                      </a:pPr>
                      <a:r>
                        <a:rPr lang="es-ES" sz="24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AÑO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0"/>
                        </a:spcBef>
                        <a:buNone/>
                      </a:pPr>
                      <a:r>
                        <a:rPr lang="es-ES" sz="24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STATUS</a:t>
                      </a:r>
                    </a:p>
                  </a:txBody>
                  <a:tcPr marL="91425" marR="91425" marT="91425" marB="91425"/>
                </a:tc>
              </a:tr>
              <a:tr h="52880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s-ES" sz="24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LPV/r (Kaletra)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s-ES" sz="24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2006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s-ES" sz="24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Rechazada</a:t>
                      </a:r>
                    </a:p>
                  </a:txBody>
                  <a:tcPr marL="91425" marR="91425" marT="91425" marB="91425"/>
                </a:tc>
              </a:tr>
              <a:tr h="52880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s-ES" sz="24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TDF (Viread)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s-ES" sz="24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2006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s-ES" sz="24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Rechazada</a:t>
                      </a:r>
                    </a:p>
                  </a:txBody>
                  <a:tcPr marL="91425" marR="91425" marT="91425" marB="91425"/>
                </a:tc>
              </a:tr>
              <a:tr h="52880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s-ES" sz="24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TDF (divisional)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s-ES" sz="24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2009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s-ES" sz="24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Rechazada</a:t>
                      </a:r>
                    </a:p>
                  </a:txBody>
                  <a:tcPr marL="91425" marR="91425" marT="91425" marB="91425"/>
                </a:tc>
              </a:tr>
              <a:tr h="52880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s-ES" sz="24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TDF /FTC (Truvada)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s-ES" sz="24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s-ES" sz="2400">
                          <a:solidFill>
                            <a:srgbClr val="FFC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Pendiente</a:t>
                      </a:r>
                    </a:p>
                  </a:txBody>
                  <a:tcPr marL="91425" marR="91425" marT="91425" marB="91425"/>
                </a:tc>
              </a:tr>
              <a:tr h="52880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s-ES" sz="24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LPV/r (comp)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s-ES" sz="24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2012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s-ES" sz="2400">
                          <a:solidFill>
                            <a:srgbClr val="FFC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Pendiente</a:t>
                      </a:r>
                    </a:p>
                  </a:txBody>
                  <a:tcPr marL="91425" marR="91425" marT="91425" marB="91425"/>
                </a:tc>
              </a:tr>
              <a:tr h="52880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s-ES" sz="24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Sofosbuvir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s-ES" sz="24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2015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s-ES" sz="2400">
                          <a:solidFill>
                            <a:srgbClr val="FFC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Pendiente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251" name="Shape 251"/>
          <p:cNvSpPr txBox="1">
            <a:spLocks noGrp="1"/>
          </p:cNvSpPr>
          <p:nvPr>
            <p:ph type="title"/>
          </p:nvPr>
        </p:nvSpPr>
        <p:spPr>
          <a:xfrm>
            <a:off x="1613650" y="274650"/>
            <a:ext cx="7073100" cy="698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es-ES" sz="3200" b="1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Oposiciones en Brasil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Shape 2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524000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Shape 257"/>
          <p:cNvSpPr txBox="1">
            <a:spLocks noGrp="1"/>
          </p:cNvSpPr>
          <p:nvPr>
            <p:ph type="title"/>
          </p:nvPr>
        </p:nvSpPr>
        <p:spPr>
          <a:xfrm>
            <a:off x="1613650" y="274650"/>
            <a:ext cx="7073100" cy="698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es-ES" sz="3200" b="1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Hepatitis C</a:t>
            </a:r>
          </a:p>
        </p:txBody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069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69850" algn="just" rtl="0">
              <a:lnSpc>
                <a:spcPct val="115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s-ES" sz="24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A nivel global, la Organización Mundial de la Salud estima que más de </a:t>
            </a:r>
            <a:r>
              <a:rPr lang="es-ES" sz="240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170 millones de personas tienen VHC crónica </a:t>
            </a:r>
            <a:r>
              <a:rPr lang="es-ES" sz="24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y corren riesgo de desarrollar cáncer de hígado y/o cirrosis. 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buNone/>
            </a:pPr>
            <a:endParaRPr sz="2400">
              <a:solidFill>
                <a:srgbClr val="F3F3F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indent="69850" algn="just" rtl="0">
              <a:lnSpc>
                <a:spcPct val="115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s-ES" sz="24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Debido a la crisis de Salud Pública se hace imperativo el acceso por parte de personas infectadas a los tratamientos más nuevos y efectivos.</a:t>
            </a:r>
          </a:p>
          <a:p>
            <a:pPr marL="342900" marR="0" lvl="0" indent="-120650" algn="just" rtl="0">
              <a:spcBef>
                <a:spcPts val="700"/>
              </a:spcBef>
              <a:buClr>
                <a:schemeClr val="lt1"/>
              </a:buClr>
              <a:buFont typeface="Arial"/>
              <a:buNone/>
            </a:pPr>
            <a:endParaRPr sz="240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just" rtl="0">
              <a:spcBef>
                <a:spcPts val="640"/>
              </a:spcBef>
              <a:buClr>
                <a:schemeClr val="lt1"/>
              </a:buClr>
              <a:buFont typeface="Arial"/>
              <a:buNone/>
            </a:pPr>
            <a:endParaRPr sz="240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Shape 2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3100" y="4812325"/>
            <a:ext cx="1880599" cy="1667824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Shape 265"/>
          <p:cNvSpPr txBox="1">
            <a:spLocks noGrp="1"/>
          </p:cNvSpPr>
          <p:nvPr>
            <p:ph type="title"/>
          </p:nvPr>
        </p:nvSpPr>
        <p:spPr>
          <a:xfrm>
            <a:off x="1613650" y="274650"/>
            <a:ext cx="7073100" cy="698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es-ES" sz="3200" b="1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Caso sofosbuvir</a:t>
            </a:r>
          </a:p>
        </p:txBody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069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69850" algn="just" rtl="0">
              <a:lnSpc>
                <a:spcPct val="115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s-ES" sz="24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Nuevas drogas han entrado al mercado una serie de antivirales de acción directa, medicamentos </a:t>
            </a:r>
            <a:r>
              <a:rPr lang="es-ES" sz="240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más  efectivos y  menos tóxicos</a:t>
            </a:r>
            <a:r>
              <a:rPr lang="es-E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4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en el tratamiento de la hepatitis C que los tratamientos que estuvieron disponibles.</a:t>
            </a:r>
          </a:p>
          <a:p>
            <a:pPr lvl="0" indent="69850" algn="just" rtl="0">
              <a:lnSpc>
                <a:spcPct val="115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s-ES" sz="2400" b="1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El sofosbuvir</a:t>
            </a:r>
            <a:r>
              <a:rPr lang="es-ES" sz="24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 (SOVALDI es el nombre comercial con el que Gilead Laboratories introdujo su versión en el mercado) y se comercializa con exclusividad y a un precio excesivamente alto.</a:t>
            </a:r>
          </a:p>
          <a:p>
            <a:pPr marL="342900" marR="0" lvl="0" indent="-120650" algn="just" rtl="0">
              <a:spcBef>
                <a:spcPts val="700"/>
              </a:spcBef>
              <a:buClr>
                <a:schemeClr val="lt1"/>
              </a:buClr>
              <a:buFont typeface="Arial"/>
              <a:buNone/>
            </a:pPr>
            <a:endParaRPr sz="240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just" rtl="0">
              <a:spcBef>
                <a:spcPts val="640"/>
              </a:spcBef>
              <a:buClr>
                <a:schemeClr val="lt1"/>
              </a:buClr>
              <a:buFont typeface="Arial"/>
              <a:buNone/>
            </a:pPr>
            <a:endParaRPr sz="240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7" name="Shape 26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524000" cy="15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406175" y="1740750"/>
            <a:ext cx="8207699" cy="4628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81000" algn="l" rtl="0">
              <a:spcBef>
                <a:spcPts val="480"/>
              </a:spcBef>
              <a:buClr>
                <a:schemeClr val="lt1"/>
              </a:buClr>
              <a:buSzPct val="100000"/>
              <a:buFont typeface="Calibri"/>
              <a:buChar char="•"/>
            </a:pPr>
            <a:r>
              <a:rPr lang="es-E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Precio de lanzamiento de sofosbuvir </a:t>
            </a:r>
            <a:r>
              <a:rPr lang="es-ES" sz="240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(Gilead)</a:t>
            </a:r>
          </a:p>
          <a:p>
            <a:pPr marL="457200" marR="0" lvl="0" indent="-381000" algn="l" rtl="0">
              <a:spcBef>
                <a:spcPts val="480"/>
              </a:spcBef>
              <a:buClr>
                <a:schemeClr val="lt1"/>
              </a:buClr>
              <a:buSzPct val="100000"/>
              <a:buFont typeface="Calibri"/>
              <a:buChar char="-"/>
            </a:pPr>
            <a:r>
              <a:rPr lang="es-E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EUA - </a:t>
            </a:r>
            <a:r>
              <a:rPr lang="es-ES" sz="240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US$ 84,000</a:t>
            </a:r>
            <a:r>
              <a:rPr lang="es-E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(tratamiento de 12 semanas)</a:t>
            </a:r>
          </a:p>
          <a:p>
            <a:pPr marL="0" lvl="0" indent="0" algn="l" rtl="0">
              <a:spcBef>
                <a:spcPts val="520"/>
              </a:spcBef>
              <a:buClr>
                <a:schemeClr val="lt1"/>
              </a:buClr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lvl="0" rtl="0">
              <a:spcBef>
                <a:spcPts val="480"/>
              </a:spcBef>
              <a:buClr>
                <a:schemeClr val="lt1"/>
              </a:buClr>
              <a:buSzPct val="100000"/>
              <a:buFont typeface="Calibri"/>
              <a:buChar char="•"/>
            </a:pPr>
            <a:r>
              <a:rPr lang="es-ES" sz="240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Costo de producción </a:t>
            </a:r>
            <a:r>
              <a:rPr lang="es-E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estimado: </a:t>
            </a:r>
            <a:r>
              <a:rPr lang="es-ES" sz="240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US$ 101</a:t>
            </a:r>
          </a:p>
          <a:p>
            <a:pPr marL="0" lvl="0" indent="0" rtl="0">
              <a:spcBef>
                <a:spcPts val="480"/>
              </a:spcBef>
              <a:buNone/>
            </a:pPr>
            <a:r>
              <a:rPr lang="es-E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(HILL, Andrew et. al. University of Liverpool) </a:t>
            </a:r>
          </a:p>
          <a:p>
            <a:pPr marL="0" lvl="0" indent="0" rtl="0">
              <a:spcBef>
                <a:spcPts val="480"/>
              </a:spcBef>
              <a:buNone/>
            </a:pP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480"/>
              </a:spcBef>
              <a:buClr>
                <a:schemeClr val="lt1"/>
              </a:buClr>
              <a:buSzPct val="100000"/>
              <a:buFont typeface="Calibri"/>
              <a:buChar char="•"/>
            </a:pPr>
            <a:r>
              <a:rPr lang="es-ES" sz="240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Genéricos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s-E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 Nepal (Natco) - US$ 825 </a:t>
            </a:r>
          </a:p>
          <a:p>
            <a:pPr marL="0" lvl="0" indent="0" rtl="0">
              <a:spcBef>
                <a:spcPts val="480"/>
              </a:spcBef>
              <a:buNone/>
            </a:pPr>
            <a:r>
              <a:rPr lang="es-E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 Bangladesh (Incepta) - US$ 840 </a:t>
            </a:r>
          </a:p>
          <a:p>
            <a:pPr marL="0" lvl="0" indent="0" rtl="0">
              <a:spcBef>
                <a:spcPts val="480"/>
              </a:spcBef>
              <a:buNone/>
            </a:pPr>
            <a:r>
              <a:rPr lang="es-E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 India (Hetero) - US$ 990</a:t>
            </a:r>
          </a:p>
          <a:p>
            <a:pPr marL="0" lvl="0" indent="0" algn="just" rtl="0">
              <a:spcBef>
                <a:spcPts val="520"/>
              </a:spcBef>
              <a:buNone/>
            </a:pPr>
            <a:r>
              <a:rPr lang="es-E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 Egipto (Pharco) - US$ 1050</a:t>
            </a:r>
          </a:p>
          <a:p>
            <a:pPr marL="0" marR="0" lvl="0" indent="0" algn="just" rtl="0">
              <a:spcBef>
                <a:spcPts val="520"/>
              </a:spcBef>
              <a:buClr>
                <a:schemeClr val="lt1"/>
              </a:buClr>
              <a:buFont typeface="Arial"/>
              <a:buNone/>
            </a:pPr>
            <a:endParaRPr sz="26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3" name="Shape 2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524000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Shape 274"/>
          <p:cNvSpPr txBox="1">
            <a:spLocks noGrp="1"/>
          </p:cNvSpPr>
          <p:nvPr>
            <p:ph type="title"/>
          </p:nvPr>
        </p:nvSpPr>
        <p:spPr>
          <a:xfrm>
            <a:off x="1613650" y="274650"/>
            <a:ext cx="7073100" cy="698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es-ES" sz="3200" b="1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Caso sofosbuvir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194500" y="1665725"/>
            <a:ext cx="4142400" cy="4628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81000" algn="just" rtl="0">
              <a:spcBef>
                <a:spcPts val="480"/>
              </a:spcBef>
              <a:buClr>
                <a:schemeClr val="lt1"/>
              </a:buClr>
              <a:buSzPct val="100000"/>
              <a:buFont typeface="Calibri"/>
              <a:buChar char="-"/>
            </a:pPr>
            <a:r>
              <a:rPr lang="es-ES" sz="240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Costo de I&amp;D</a:t>
            </a:r>
            <a:r>
              <a:rPr lang="es-E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estimado: </a:t>
            </a:r>
          </a:p>
          <a:p>
            <a:pPr marL="0" marR="0" indent="0" algn="just" rtl="0">
              <a:spcBef>
                <a:spcPts val="480"/>
              </a:spcBef>
              <a:buNone/>
            </a:pPr>
            <a:r>
              <a:rPr lang="es-E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US$ 300 - 500 millones</a:t>
            </a:r>
            <a:r>
              <a:rPr lang="es-ES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indent="0" algn="just" rtl="0">
              <a:spcBef>
                <a:spcPts val="480"/>
              </a:spcBef>
              <a:buNone/>
            </a:pPr>
            <a:r>
              <a:rPr lang="es-E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recursos públicos y recursos privados</a:t>
            </a:r>
          </a:p>
          <a:p>
            <a:pPr marL="0" marR="0" indent="0" algn="just" rtl="0">
              <a:spcBef>
                <a:spcPts val="480"/>
              </a:spcBef>
              <a:buNone/>
            </a:pPr>
            <a:r>
              <a:rPr lang="es-E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(SACHS, Jeffrey. Columbia University)</a:t>
            </a:r>
          </a:p>
          <a:p>
            <a:pPr marL="0" marR="0" indent="0" algn="just" rtl="0">
              <a:spcBef>
                <a:spcPts val="48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480"/>
              </a:spcBef>
              <a:buNone/>
            </a:pPr>
            <a:r>
              <a:rPr lang="es-E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s-E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40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Recetas </a:t>
            </a:r>
            <a:r>
              <a:rPr lang="es-E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obtenidas con la venta de sofosbuvir en un año solamente en EEUU</a:t>
            </a:r>
          </a:p>
          <a:p>
            <a:pPr marL="0" marR="0" lvl="0" indent="0" algn="just" rtl="0">
              <a:spcBef>
                <a:spcPts val="480"/>
              </a:spcBef>
              <a:buNone/>
            </a:pPr>
            <a:r>
              <a:rPr lang="es-E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US$ 12,5 mil millones</a:t>
            </a:r>
          </a:p>
          <a:p>
            <a:pPr marL="342900" marR="0" lvl="0" indent="-190500" algn="just" rtl="0">
              <a:spcBef>
                <a:spcPts val="480"/>
              </a:spcBef>
              <a:buClr>
                <a:schemeClr val="lt1"/>
              </a:buClr>
              <a:buFont typeface="Arial"/>
              <a:buNone/>
            </a:pPr>
            <a:endParaRPr sz="2400" b="0" i="0" u="none" strike="noStrike" cap="none" baseline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165100" algn="just" rtl="0">
              <a:spcBef>
                <a:spcPts val="520"/>
              </a:spcBef>
              <a:buClr>
                <a:schemeClr val="lt1"/>
              </a:buClr>
              <a:buFont typeface="Arial"/>
              <a:buNone/>
            </a:pPr>
            <a:endParaRPr sz="26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520"/>
              </a:spcBef>
              <a:buClr>
                <a:schemeClr val="lt1"/>
              </a:buClr>
              <a:buFont typeface="Arial"/>
              <a:buNone/>
            </a:pPr>
            <a:endParaRPr sz="26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520"/>
              </a:spcBef>
              <a:buClr>
                <a:schemeClr val="lt1"/>
              </a:buClr>
              <a:buFont typeface="Arial"/>
              <a:buNone/>
            </a:pPr>
            <a:endParaRPr sz="26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0" name="Shape 2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52400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Shape 2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7425" y="1665725"/>
            <a:ext cx="4581525" cy="4524375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Shape 282"/>
          <p:cNvSpPr txBox="1">
            <a:spLocks noGrp="1"/>
          </p:cNvSpPr>
          <p:nvPr>
            <p:ph type="title"/>
          </p:nvPr>
        </p:nvSpPr>
        <p:spPr>
          <a:xfrm>
            <a:off x="1613650" y="350850"/>
            <a:ext cx="7073100" cy="698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es-ES" sz="3200" b="1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Caso sofosbuvir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Shape 2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524000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Shape 288"/>
          <p:cNvSpPr txBox="1">
            <a:spLocks noGrp="1"/>
          </p:cNvSpPr>
          <p:nvPr>
            <p:ph type="title"/>
          </p:nvPr>
        </p:nvSpPr>
        <p:spPr>
          <a:xfrm>
            <a:off x="1613650" y="274650"/>
            <a:ext cx="7073100" cy="698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es-ES" sz="3200" b="1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Caso sofosbuvir</a:t>
            </a:r>
          </a:p>
        </p:txBody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069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0" algn="just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s-ES" sz="240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ARGENTINA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indent="69850" algn="just" rtl="0">
              <a:lnSpc>
                <a:spcPct val="115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Calibri"/>
              <a:buChar char="•"/>
            </a:pPr>
            <a:r>
              <a:rPr lang="es-E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 estima que en Argentina viven cerca de 800.000 personas con hepatitis C. 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indent="69850" algn="just" rtl="0">
              <a:lnSpc>
                <a:spcPct val="115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Calibri"/>
              <a:buChar char="•"/>
            </a:pPr>
            <a:r>
              <a:rPr lang="es-E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Argentina es un país de ingreso medio y como tal se estima que el medicamento se venderá a precios elevadísimos.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indent="69850" algn="just" rtl="0">
              <a:lnSpc>
                <a:spcPct val="115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Calibri"/>
              <a:buChar char="•"/>
            </a:pPr>
            <a:r>
              <a:rPr lang="es-E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 rumorea que Gilead ofrecería a países latinoamericanos un precio aproximado de US$ 7.500 para el tratamiento de una persona por 12 semanas. 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just" rtl="0">
              <a:spcBef>
                <a:spcPts val="640"/>
              </a:spcBef>
              <a:buClr>
                <a:schemeClr val="lt1"/>
              </a:buClr>
              <a:buFont typeface="Arial"/>
              <a:buNone/>
            </a:pPr>
            <a:endParaRPr sz="240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Shape 2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524000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Shape 295"/>
          <p:cNvSpPr txBox="1">
            <a:spLocks noGrp="1"/>
          </p:cNvSpPr>
          <p:nvPr>
            <p:ph type="title"/>
          </p:nvPr>
        </p:nvSpPr>
        <p:spPr>
          <a:xfrm>
            <a:off x="1613650" y="274650"/>
            <a:ext cx="7073100" cy="698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es-ES" sz="3200" b="1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Caso sofosbuvir</a:t>
            </a:r>
          </a:p>
        </p:txBody>
      </p:sp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069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indent="69850" algn="just" rtl="0">
              <a:lnSpc>
                <a:spcPct val="115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Calibri"/>
              <a:buChar char="•"/>
            </a:pPr>
            <a:r>
              <a:rPr lang="es-E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Aún si este fuera un precio real, conforme a nuestros cálculos, ese precio tendría </a:t>
            </a:r>
            <a:r>
              <a:rPr lang="es-ES" sz="2400" b="1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implicaciones catastróficas</a:t>
            </a:r>
            <a:r>
              <a:rPr lang="es-E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para nuestro presupuesto público en Salud.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indent="69850" algn="just" rtl="0">
              <a:lnSpc>
                <a:spcPct val="115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Calibri"/>
              <a:buChar char="•"/>
            </a:pPr>
            <a:r>
              <a:rPr lang="es-E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Necesidad de </a:t>
            </a:r>
            <a:r>
              <a:rPr lang="es-E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aumentar </a:t>
            </a:r>
            <a:r>
              <a:rPr lang="es-ES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el presupuesto en  115.000%</a:t>
            </a:r>
          </a:p>
          <a:p>
            <a:pPr marL="0" indent="0" algn="just" rtl="0">
              <a:lnSpc>
                <a:spcPct val="115000"/>
              </a:lnSpc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just" rtl="0">
              <a:spcBef>
                <a:spcPts val="640"/>
              </a:spcBef>
              <a:buClr>
                <a:schemeClr val="lt1"/>
              </a:buClr>
              <a:buFont typeface="Arial"/>
              <a:buNone/>
            </a:pPr>
            <a:endParaRPr sz="240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251519" y="1700808"/>
            <a:ext cx="8715462" cy="52692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buNone/>
            </a:pPr>
            <a:r>
              <a:rPr lang="es-ES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Una patente es un título de propiedad otorgado por el Estado </a:t>
            </a:r>
            <a:r>
              <a:rPr lang="es-E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 un inventor a los fines que haga público un conocimiento.</a:t>
            </a:r>
          </a:p>
          <a:p>
            <a:pPr marL="0" marR="0" indent="0" algn="just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buNone/>
            </a:pPr>
            <a:r>
              <a:rPr lang="es-E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ADPIC de la OMC: requisitos mínimos de protección de la propiedad intelectual.</a:t>
            </a:r>
          </a:p>
          <a:p>
            <a:pPr marL="457200" marR="0" lvl="0" indent="-266700" algn="just" rtl="0">
              <a:spcBef>
                <a:spcPts val="600"/>
              </a:spcBef>
              <a:buClr>
                <a:schemeClr val="lt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19100" algn="just" rtl="0"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s-ES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Corresponde a cada país conceder o denegar una solicitud de patente, de conformidad con los </a:t>
            </a:r>
            <a:r>
              <a:rPr lang="es-ES" sz="2400" b="0" i="0" u="none" strike="noStrike" cap="none" baseline="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criterios establecidos a nivel nacional</a:t>
            </a:r>
            <a:r>
              <a:rPr lang="es-ES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(ADPIC, art 1.1 y art 27)</a:t>
            </a:r>
            <a:r>
              <a:rPr lang="es-E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  <p:pic>
        <p:nvPicPr>
          <p:cNvPr id="167" name="Shape 1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524000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1613650" y="274650"/>
            <a:ext cx="7073100" cy="698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es-ES" sz="3000" b="1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¿Qué son las oposiciones a las patentes?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164500" y="1524000"/>
            <a:ext cx="7788899" cy="5145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480"/>
              </a:spcBef>
              <a:buNone/>
            </a:pPr>
            <a:r>
              <a:rPr lang="es-ES" sz="300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BRASIL</a:t>
            </a:r>
          </a:p>
          <a:p>
            <a:pPr marL="0" marR="0" lvl="0" indent="0" algn="l" rtl="0">
              <a:spcBef>
                <a:spcPts val="480"/>
              </a:spcBef>
              <a:buNone/>
            </a:pP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-"/>
            </a:pPr>
            <a:r>
              <a:rPr lang="es-ES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MS: entre 1,4 </a:t>
            </a:r>
            <a:r>
              <a:rPr lang="es-E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r>
              <a:rPr lang="es-ES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1,7 mil</a:t>
            </a:r>
            <a:r>
              <a:rPr lang="es-E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lones</a:t>
            </a:r>
          </a:p>
          <a:p>
            <a:pPr marL="342900" marR="0" lvl="0" indent="-342900" algn="l" rtl="0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-"/>
            </a:pPr>
            <a:r>
              <a:rPr lang="es-ES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OMS: entre 3 </a:t>
            </a:r>
            <a:r>
              <a:rPr lang="es-E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r>
              <a:rPr lang="es-ES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4 </a:t>
            </a:r>
            <a:r>
              <a:rPr lang="es-E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millones</a:t>
            </a:r>
          </a:p>
          <a:p>
            <a:pPr marL="342900" marR="0" lvl="0" indent="-342900" algn="l" rtl="0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-"/>
            </a:pPr>
            <a:r>
              <a:rPr lang="es-E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Personas en tratamiento</a:t>
            </a:r>
            <a:r>
              <a:rPr lang="es-ES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</a:p>
          <a:p>
            <a:pPr marL="0" marR="0" lvl="0" indent="0" algn="l" rtl="0">
              <a:spcBef>
                <a:spcPts val="480"/>
              </a:spcBef>
              <a:buNone/>
            </a:pPr>
            <a:r>
              <a:rPr lang="es-E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lang="es-ES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12.000 a 15.000</a:t>
            </a:r>
            <a:r>
              <a:rPr lang="es-E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/año</a:t>
            </a:r>
          </a:p>
          <a:p>
            <a:pPr marL="342900" marR="0" lvl="0" indent="-342900" algn="l" rtl="0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-"/>
            </a:pPr>
            <a:r>
              <a:rPr lang="es-ES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Expectativa de pe</a:t>
            </a:r>
            <a:r>
              <a:rPr lang="es-E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rsonas</a:t>
            </a:r>
            <a:r>
              <a:rPr lang="es-ES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e</a:t>
            </a:r>
            <a:r>
              <a:rPr lang="es-E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s-ES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tratamiento co</a:t>
            </a:r>
            <a:r>
              <a:rPr lang="es-E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s-ES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n</a:t>
            </a:r>
            <a:r>
              <a:rPr lang="es-E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uevos </a:t>
            </a:r>
            <a:r>
              <a:rPr lang="es-ES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DAA: </a:t>
            </a:r>
          </a:p>
          <a:p>
            <a:pPr marL="0" marR="0" lvl="0" indent="0" algn="l" rtl="0">
              <a:spcBef>
                <a:spcPts val="480"/>
              </a:spcBef>
              <a:buNone/>
            </a:pPr>
            <a:r>
              <a:rPr lang="es-E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lang="es-ES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30.000</a:t>
            </a:r>
            <a:r>
              <a:rPr lang="es-E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/ año</a:t>
            </a:r>
          </a:p>
          <a:p>
            <a:pPr marL="342900" marR="0" lvl="0" indent="-342900" algn="l" rtl="0">
              <a:spcBef>
                <a:spcPts val="480"/>
              </a:spcBef>
              <a:buClr>
                <a:schemeClr val="lt1"/>
              </a:buClr>
              <a:buSzPct val="100000"/>
              <a:buFont typeface="Calibri"/>
              <a:buChar char="-"/>
            </a:pPr>
            <a:r>
              <a:rPr lang="es-E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Estimativa de personas con evolución para cirrosis:</a:t>
            </a:r>
          </a:p>
          <a:p>
            <a:pPr marL="0" marR="0" indent="0" algn="l" rtl="0">
              <a:spcBef>
                <a:spcPts val="480"/>
              </a:spcBef>
              <a:buNone/>
            </a:pPr>
            <a:r>
              <a:rPr lang="es-E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216.000/año</a:t>
            </a:r>
          </a:p>
          <a:p>
            <a:pPr marL="342900" marR="0" lvl="0" indent="-190500" algn="l" rtl="0">
              <a:spcBef>
                <a:spcPts val="480"/>
              </a:spcBef>
              <a:buClr>
                <a:schemeClr val="lt1"/>
              </a:buClr>
              <a:buFont typeface="Arial"/>
              <a:buNone/>
            </a:pPr>
            <a:endParaRPr sz="2400" b="0" i="0" u="none" strike="noStrike" cap="none" baseline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165100" algn="l" rtl="0">
              <a:spcBef>
                <a:spcPts val="520"/>
              </a:spcBef>
              <a:buClr>
                <a:schemeClr val="lt1"/>
              </a:buClr>
              <a:buFont typeface="Arial"/>
              <a:buNone/>
            </a:pPr>
            <a:endParaRPr sz="26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520"/>
              </a:spcBef>
              <a:buClr>
                <a:schemeClr val="lt1"/>
              </a:buClr>
              <a:buFont typeface="Arial"/>
              <a:buNone/>
            </a:pPr>
            <a:endParaRPr sz="26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520"/>
              </a:spcBef>
              <a:buClr>
                <a:schemeClr val="lt1"/>
              </a:buClr>
              <a:buFont typeface="Arial"/>
              <a:buNone/>
            </a:pPr>
            <a:endParaRPr sz="26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2" name="Shape 3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52400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Shape 3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50600" y="274637"/>
            <a:ext cx="3743325" cy="3743325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Shape 304"/>
          <p:cNvSpPr txBox="1">
            <a:spLocks noGrp="1"/>
          </p:cNvSpPr>
          <p:nvPr>
            <p:ph type="title"/>
          </p:nvPr>
        </p:nvSpPr>
        <p:spPr>
          <a:xfrm>
            <a:off x="165850" y="274650"/>
            <a:ext cx="7073100" cy="698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es-ES" sz="3200" b="1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Caso sofosbuvir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149475" y="1830825"/>
            <a:ext cx="5177999" cy="4628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-"/>
            </a:pPr>
            <a:r>
              <a:rPr lang="es-ES" sz="2400" b="0" i="0" u="none" strike="noStrike" cap="none" baseline="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Precio Brasil</a:t>
            </a:r>
            <a:r>
              <a:rPr lang="es-ES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– US$ 7,500</a:t>
            </a:r>
          </a:p>
          <a:p>
            <a:pPr marL="0" marR="0" lvl="0" indent="0" algn="l" rtl="0">
              <a:spcBef>
                <a:spcPts val="48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just" rtl="0">
              <a:spcBef>
                <a:spcPts val="520"/>
              </a:spcBef>
              <a:buClr>
                <a:schemeClr val="lt1"/>
              </a:buClr>
              <a:buSzPct val="108333"/>
              <a:buFont typeface="Calibri"/>
              <a:buChar char="-"/>
            </a:pPr>
            <a:r>
              <a:rPr lang="es-E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US$ 11,25 mil millones para tratar a  todos infectados con HCV </a:t>
            </a:r>
          </a:p>
          <a:p>
            <a:pPr marL="0" marR="0" indent="0" algn="just" rtl="0">
              <a:spcBef>
                <a:spcPts val="52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just" rtl="0">
              <a:spcBef>
                <a:spcPts val="520"/>
              </a:spcBef>
              <a:buClr>
                <a:schemeClr val="lt1"/>
              </a:buClr>
              <a:buSzPct val="100000"/>
              <a:buFont typeface="Calibri"/>
              <a:buChar char="-"/>
            </a:pPr>
            <a:r>
              <a:rPr lang="es-E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US$ 5 mil millones - presupuesto total para compra de todos los medicamentos del sistema público de salud de Brasil en 2014</a:t>
            </a:r>
          </a:p>
        </p:txBody>
      </p:sp>
      <p:pic>
        <p:nvPicPr>
          <p:cNvPr id="310" name="Shape 3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524000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Shape 311"/>
          <p:cNvSpPr txBox="1">
            <a:spLocks noGrp="1"/>
          </p:cNvSpPr>
          <p:nvPr>
            <p:ph type="title"/>
          </p:nvPr>
        </p:nvSpPr>
        <p:spPr>
          <a:xfrm>
            <a:off x="165850" y="274650"/>
            <a:ext cx="7073100" cy="698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es-ES" sz="3200" b="1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Caso sofosbuvir</a:t>
            </a:r>
          </a:p>
        </p:txBody>
      </p:sp>
      <p:pic>
        <p:nvPicPr>
          <p:cNvPr id="312" name="Shape 3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1200" y="435175"/>
            <a:ext cx="3095625" cy="6152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Shape 3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524000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Shape 318"/>
          <p:cNvSpPr txBox="1">
            <a:spLocks noGrp="1"/>
          </p:cNvSpPr>
          <p:nvPr>
            <p:ph type="title"/>
          </p:nvPr>
        </p:nvSpPr>
        <p:spPr>
          <a:xfrm>
            <a:off x="1613650" y="274650"/>
            <a:ext cx="7073100" cy="698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es-ES" sz="3200" b="1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Caso sofosbuvir</a:t>
            </a:r>
          </a:p>
        </p:txBody>
      </p:sp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069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0" algn="just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s-E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BRASIL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buNone/>
            </a:pP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indent="69850" algn="just" rtl="0">
              <a:lnSpc>
                <a:spcPct val="115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Calibri"/>
              <a:buChar char="•"/>
            </a:pPr>
            <a:r>
              <a:rPr lang="es-ES" sz="240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Restricción de la oferta de tratamiento </a:t>
            </a:r>
            <a:r>
              <a:rPr lang="es-E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para casos avanzados de la enfermedad (F3 y F4).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Shape 3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524000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Shape 325"/>
          <p:cNvSpPr txBox="1">
            <a:spLocks noGrp="1"/>
          </p:cNvSpPr>
          <p:nvPr>
            <p:ph type="title"/>
          </p:nvPr>
        </p:nvSpPr>
        <p:spPr>
          <a:xfrm>
            <a:off x="1613650" y="274650"/>
            <a:ext cx="7073100" cy="698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es-ES" sz="3200" b="1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Caso sofosbuvir</a:t>
            </a:r>
          </a:p>
        </p:txBody>
      </p:sp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069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69850" algn="just" rtl="0">
              <a:lnSpc>
                <a:spcPct val="115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Calibri"/>
              <a:buChar char="•"/>
            </a:pPr>
            <a:r>
              <a:rPr lang="es-E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Pero la solicitud de patente de sofosbuvir debe ser concedida?</a:t>
            </a:r>
          </a:p>
          <a:p>
            <a:pPr lvl="0" indent="69850" algn="just" rtl="0">
              <a:lnSpc>
                <a:spcPct val="115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Calibri"/>
              <a:buChar char="•"/>
            </a:pPr>
            <a:r>
              <a:rPr lang="es-ES" sz="240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No!</a:t>
            </a:r>
            <a:r>
              <a:rPr lang="es-E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no cumple con el requisito ni de </a:t>
            </a:r>
            <a:r>
              <a:rPr lang="es-ES" sz="240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novedad</a:t>
            </a:r>
            <a:r>
              <a:rPr lang="es-E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ni de </a:t>
            </a:r>
            <a:r>
              <a:rPr lang="es-ES" sz="240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altura inventiva</a:t>
            </a:r>
          </a:p>
          <a:p>
            <a:pPr marL="0" indent="0" algn="just" rtl="0">
              <a:lnSpc>
                <a:spcPct val="115000"/>
              </a:lnSpc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just" rtl="0">
              <a:lnSpc>
                <a:spcPct val="115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Calibri"/>
              <a:buChar char="•"/>
            </a:pPr>
            <a:r>
              <a:rPr lang="es-E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Sofosbuvir fue desarrollado basado en </a:t>
            </a:r>
            <a:r>
              <a:rPr lang="es-ES" sz="240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conocimiento ya disponible</a:t>
            </a:r>
            <a:r>
              <a:rPr lang="es-E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en el domínio público. </a:t>
            </a:r>
          </a:p>
          <a:p>
            <a:pPr marL="457200" lvl="0" indent="-381000" algn="just" rtl="0">
              <a:lnSpc>
                <a:spcPct val="115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Calibri"/>
              <a:buChar char="•"/>
            </a:pPr>
            <a:r>
              <a:rPr lang="es-E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Los compuestos utilizados para hacer el sofosbuvir son </a:t>
            </a:r>
            <a:r>
              <a:rPr lang="es-ES" sz="240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rutinarios</a:t>
            </a:r>
            <a:r>
              <a:rPr lang="es-E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en la práctica químico-farmacéutica</a:t>
            </a:r>
          </a:p>
          <a:p>
            <a:pPr marL="457200" lvl="0" indent="-381000" algn="just" rtl="0">
              <a:lnSpc>
                <a:spcPct val="115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Calibri"/>
              <a:buChar char="•"/>
            </a:pPr>
            <a:r>
              <a:rPr lang="es-E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Las técnicas científicas utilizadas para hacerlos </a:t>
            </a:r>
            <a:r>
              <a:rPr lang="es-ES" sz="240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ya son conocidas</a:t>
            </a:r>
            <a:r>
              <a:rPr lang="es-E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en la área hace mucho tiempo. 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48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20650" algn="just" rtl="0">
              <a:spcBef>
                <a:spcPts val="700"/>
              </a:spcBef>
              <a:buClr>
                <a:schemeClr val="lt1"/>
              </a:buClr>
              <a:buFont typeface="Arial"/>
              <a:buNone/>
            </a:pPr>
            <a:endParaRPr sz="240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just" rtl="0">
              <a:spcBef>
                <a:spcPts val="640"/>
              </a:spcBef>
              <a:buClr>
                <a:schemeClr val="lt1"/>
              </a:buClr>
              <a:buFont typeface="Arial"/>
              <a:buNone/>
            </a:pPr>
            <a:endParaRPr sz="240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Shape 3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524000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Shape 332"/>
          <p:cNvSpPr txBox="1">
            <a:spLocks noGrp="1"/>
          </p:cNvSpPr>
          <p:nvPr>
            <p:ph type="title"/>
          </p:nvPr>
        </p:nvSpPr>
        <p:spPr>
          <a:xfrm>
            <a:off x="1613650" y="274650"/>
            <a:ext cx="7073100" cy="698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es-ES" sz="3200" b="1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Caso sofosbuvir</a:t>
            </a:r>
          </a:p>
        </p:txBody>
      </p:sp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069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indent="69850" algn="just" rtl="0">
              <a:lnSpc>
                <a:spcPct val="115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Calibri"/>
              <a:buChar char="•"/>
            </a:pPr>
            <a:r>
              <a:rPr lang="es-E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Oposiciones a solicitudes de patentes de sofosbuvir presentadas en:</a:t>
            </a:r>
          </a:p>
          <a:p>
            <a:pPr marL="457200" lvl="0" indent="-381000" algn="just" rtl="0">
              <a:spcBef>
                <a:spcPts val="480"/>
              </a:spcBef>
              <a:buClr>
                <a:schemeClr val="lt1"/>
              </a:buClr>
              <a:buSzPct val="100000"/>
              <a:buFont typeface="Calibri"/>
              <a:buChar char="-"/>
            </a:pPr>
            <a:r>
              <a:rPr lang="es-E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India</a:t>
            </a:r>
          </a:p>
          <a:p>
            <a:pPr marL="457200" lvl="0" indent="-381000" algn="just" rtl="0">
              <a:spcBef>
                <a:spcPts val="480"/>
              </a:spcBef>
              <a:buClr>
                <a:schemeClr val="lt1"/>
              </a:buClr>
              <a:buSzPct val="100000"/>
              <a:buFont typeface="Calibri"/>
              <a:buChar char="-"/>
            </a:pPr>
            <a:r>
              <a:rPr lang="es-E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Europa</a:t>
            </a:r>
          </a:p>
          <a:p>
            <a:pPr marL="457200" lvl="0" indent="-381000" algn="just" rtl="0">
              <a:spcBef>
                <a:spcPts val="480"/>
              </a:spcBef>
              <a:buClr>
                <a:schemeClr val="lt1"/>
              </a:buClr>
              <a:buSzPct val="100000"/>
              <a:buFont typeface="Calibri"/>
              <a:buChar char="-"/>
            </a:pPr>
            <a:r>
              <a:rPr lang="es-E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Argentina</a:t>
            </a:r>
          </a:p>
          <a:p>
            <a:pPr marL="457200" lvl="0" indent="-381000" algn="just" rtl="0">
              <a:spcBef>
                <a:spcPts val="480"/>
              </a:spcBef>
              <a:buClr>
                <a:schemeClr val="lt1"/>
              </a:buClr>
              <a:buSzPct val="100000"/>
              <a:buFont typeface="Calibri"/>
              <a:buChar char="-"/>
            </a:pPr>
            <a:r>
              <a:rPr lang="es-E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Brasil</a:t>
            </a:r>
          </a:p>
          <a:p>
            <a:pPr marL="457200" lvl="0" indent="-381000" algn="just" rtl="0">
              <a:spcBef>
                <a:spcPts val="480"/>
              </a:spcBef>
              <a:buClr>
                <a:schemeClr val="lt1"/>
              </a:buClr>
              <a:buSzPct val="100000"/>
              <a:buFont typeface="Calibri"/>
              <a:buChar char="-"/>
            </a:pPr>
            <a:r>
              <a:rPr lang="es-E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China</a:t>
            </a:r>
          </a:p>
          <a:p>
            <a:pPr marL="457200" lvl="0" indent="-381000" algn="just" rtl="0">
              <a:spcBef>
                <a:spcPts val="480"/>
              </a:spcBef>
              <a:buClr>
                <a:schemeClr val="lt1"/>
              </a:buClr>
              <a:buSzPct val="100000"/>
              <a:buFont typeface="Calibri"/>
              <a:buChar char="-"/>
            </a:pPr>
            <a:r>
              <a:rPr lang="es-E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Russia</a:t>
            </a:r>
          </a:p>
          <a:p>
            <a:pPr marL="457200" lvl="0" indent="-381000" algn="just" rtl="0">
              <a:spcBef>
                <a:spcPts val="480"/>
              </a:spcBef>
              <a:buClr>
                <a:schemeClr val="lt1"/>
              </a:buClr>
              <a:buSzPct val="100000"/>
              <a:buFont typeface="Calibri"/>
              <a:buChar char="-"/>
            </a:pPr>
            <a:r>
              <a:rPr lang="es-E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Ucrânia</a:t>
            </a:r>
          </a:p>
          <a:p>
            <a:pPr marL="342900" marR="0" lvl="0" indent="-120650" algn="just" rtl="0">
              <a:spcBef>
                <a:spcPts val="700"/>
              </a:spcBef>
              <a:buClr>
                <a:schemeClr val="lt1"/>
              </a:buClr>
              <a:buFont typeface="Arial"/>
              <a:buNone/>
            </a:pPr>
            <a:endParaRPr sz="240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just" rtl="0">
              <a:spcBef>
                <a:spcPts val="640"/>
              </a:spcBef>
              <a:buClr>
                <a:schemeClr val="lt1"/>
              </a:buClr>
              <a:buFont typeface="Arial"/>
              <a:buNone/>
            </a:pPr>
            <a:endParaRPr sz="240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>
            <a:spLocks noGrp="1"/>
          </p:cNvSpPr>
          <p:nvPr>
            <p:ph type="body" idx="1"/>
          </p:nvPr>
        </p:nvSpPr>
        <p:spPr>
          <a:xfrm>
            <a:off x="11" y="1524000"/>
            <a:ext cx="8507399" cy="5145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190500" algn="l" rtl="0">
              <a:spcBef>
                <a:spcPts val="480"/>
              </a:spcBef>
              <a:buClr>
                <a:schemeClr val="lt1"/>
              </a:buClr>
              <a:buSzPct val="80000"/>
              <a:buFont typeface="Arial"/>
              <a:buNone/>
            </a:pPr>
            <a:r>
              <a:rPr lang="es-E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ARGENTINA</a:t>
            </a:r>
          </a:p>
          <a:p>
            <a:pPr marL="342900" marR="0" lvl="0" indent="-190500" algn="l" rtl="0">
              <a:spcBef>
                <a:spcPts val="480"/>
              </a:spcBef>
              <a:buClr>
                <a:schemeClr val="lt1"/>
              </a:buClr>
              <a:buSzPct val="80000"/>
              <a:buFont typeface="Arial"/>
              <a:buNone/>
            </a:pPr>
            <a:r>
              <a:rPr lang="es-E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Solicitudes de patente para sofosbuvir</a:t>
            </a:r>
          </a:p>
          <a:p>
            <a:pPr marL="342900" marR="0" lvl="0" indent="-190500" algn="l" rtl="0">
              <a:spcBef>
                <a:spcPts val="480"/>
              </a:spcBef>
              <a:buClr>
                <a:schemeClr val="lt1"/>
              </a:buClr>
              <a:buFont typeface="Arial"/>
              <a:buNone/>
            </a:pP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90500" algn="l" rtl="0">
              <a:spcBef>
                <a:spcPts val="480"/>
              </a:spcBef>
              <a:buClr>
                <a:schemeClr val="lt1"/>
              </a:buClr>
              <a:buFont typeface="Arial"/>
              <a:buNone/>
            </a:pP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9" name="Shape 3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524000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Shape 340"/>
          <p:cNvSpPr txBox="1">
            <a:spLocks noGrp="1"/>
          </p:cNvSpPr>
          <p:nvPr>
            <p:ph type="title"/>
          </p:nvPr>
        </p:nvSpPr>
        <p:spPr>
          <a:xfrm>
            <a:off x="1613650" y="274650"/>
            <a:ext cx="7073100" cy="698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es-ES" sz="3200" b="1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Caso sofosbuvir</a:t>
            </a:r>
          </a:p>
        </p:txBody>
      </p:sp>
      <p:graphicFrame>
        <p:nvGraphicFramePr>
          <p:cNvPr id="341" name="Shape 341"/>
          <p:cNvGraphicFramePr/>
          <p:nvPr/>
        </p:nvGraphicFramePr>
        <p:xfrm>
          <a:off x="937312" y="2847012"/>
          <a:ext cx="7269350" cy="3270440"/>
        </p:xfrm>
        <a:graphic>
          <a:graphicData uri="http://schemas.openxmlformats.org/drawingml/2006/table">
            <a:tbl>
              <a:tblPr>
                <a:noFill/>
                <a:tableStyleId>{BD3858A0-9ED8-46FB-A699-0EE56C5A9231}</a:tableStyleId>
              </a:tblPr>
              <a:tblGrid>
                <a:gridCol w="3838875"/>
                <a:gridCol w="3430475"/>
              </a:tblGrid>
              <a:tr h="555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s-ES" sz="1800">
                          <a:solidFill>
                            <a:srgbClr val="FFFFFF"/>
                          </a:solidFill>
                        </a:rPr>
                        <a:t>SOFOSBUVIR PRODROGA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s-ES" sz="20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 066898A1</a:t>
                      </a:r>
                    </a:p>
                  </a:txBody>
                  <a:tcPr marL="91425" marR="91425" marT="91425" marB="91425"/>
                </a:tc>
              </a:tr>
              <a:tr h="4132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s-ES" sz="1800">
                          <a:solidFill>
                            <a:srgbClr val="FFFFFF"/>
                          </a:solidFill>
                        </a:rPr>
                        <a:t>SOFOSBUVIR COMPUESTO BASE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s-ES" sz="20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AR044566A1</a:t>
                      </a:r>
                    </a:p>
                  </a:txBody>
                  <a:tcPr marL="91425" marR="91425" marT="91425" marB="91425"/>
                </a:tc>
              </a:tr>
              <a:tr h="4132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s-ES" sz="1800">
                          <a:solidFill>
                            <a:srgbClr val="FFFFFF"/>
                          </a:solidFill>
                        </a:rPr>
                        <a:t>SOFOSBUVIR DIVISIONAL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s-ES" sz="20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AR082064A2</a:t>
                      </a:r>
                    </a:p>
                  </a:txBody>
                  <a:tcPr marL="91425" marR="91425" marT="91425" marB="91425"/>
                </a:tc>
              </a:tr>
              <a:tr h="4928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s-ES" sz="1800">
                          <a:solidFill>
                            <a:srgbClr val="FFFFFF"/>
                          </a:solidFill>
                        </a:rPr>
                        <a:t>SOFOSBUVIR DIVISIONAL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chemeClr val="dk1"/>
                        </a:buClr>
                        <a:buSzPct val="55000"/>
                        <a:buFont typeface="Arial"/>
                        <a:buNone/>
                      </a:pPr>
                      <a:r>
                        <a:rPr lang="es-ES" sz="20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AR082067A1</a:t>
                      </a:r>
                    </a:p>
                  </a:txBody>
                  <a:tcPr marL="91425" marR="91425" marT="91425" marB="91425"/>
                </a:tc>
              </a:tr>
              <a:tr h="508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s-ES" sz="1800">
                          <a:solidFill>
                            <a:srgbClr val="FFFFFF"/>
                          </a:solidFill>
                        </a:rPr>
                        <a:t>SOFOSBUVIR DIVISIONAL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chemeClr val="dk1"/>
                        </a:buClr>
                        <a:buSzPct val="55000"/>
                        <a:buFont typeface="Arial"/>
                        <a:buNone/>
                      </a:pPr>
                      <a:r>
                        <a:rPr lang="es-ES" sz="20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AR82068A2</a:t>
                      </a:r>
                    </a:p>
                  </a:txBody>
                  <a:tcPr marL="91425" marR="91425" marT="91425" marB="91425"/>
                </a:tc>
              </a:tr>
              <a:tr h="494750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s-ES" sz="1800">
                          <a:solidFill>
                            <a:srgbClr val="FFFFFF"/>
                          </a:solidFill>
                        </a:rPr>
                        <a:t>SOFOSBUVIR DIVISIONAL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chemeClr val="dk1"/>
                        </a:buClr>
                        <a:buSzPct val="55000"/>
                        <a:buFont typeface="Arial"/>
                        <a:buNone/>
                      </a:pPr>
                      <a:r>
                        <a:rPr lang="es-ES" sz="20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AR082066A2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179511" y="1524000"/>
            <a:ext cx="8507399" cy="5145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480"/>
              </a:spcBef>
              <a:buClr>
                <a:schemeClr val="lt1"/>
              </a:buClr>
              <a:buFont typeface="Arial"/>
              <a:buNone/>
            </a:pPr>
            <a:endParaRPr/>
          </a:p>
          <a:p>
            <a:pPr marL="342900" marR="0" lvl="0" indent="-190500" algn="l" rtl="0">
              <a:spcBef>
                <a:spcPts val="480"/>
              </a:spcBef>
              <a:buClr>
                <a:schemeClr val="lt1"/>
              </a:buClr>
              <a:buSzPct val="80000"/>
              <a:buFont typeface="Arial"/>
              <a:buNone/>
            </a:pPr>
            <a:r>
              <a:rPr lang="es-E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BRASIL</a:t>
            </a:r>
          </a:p>
        </p:txBody>
      </p:sp>
      <p:pic>
        <p:nvPicPr>
          <p:cNvPr id="347" name="Shape 3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52400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Shape 3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8300" y="2703525"/>
            <a:ext cx="8507399" cy="3276600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Shape 349"/>
          <p:cNvSpPr txBox="1">
            <a:spLocks noGrp="1"/>
          </p:cNvSpPr>
          <p:nvPr>
            <p:ph type="title"/>
          </p:nvPr>
        </p:nvSpPr>
        <p:spPr>
          <a:xfrm>
            <a:off x="1613650" y="274650"/>
            <a:ext cx="7073100" cy="698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es-ES" sz="3200" b="1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Caso sofosbuvir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179511" y="1524000"/>
            <a:ext cx="8507399" cy="5145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190500" algn="l" rtl="0">
              <a:spcBef>
                <a:spcPts val="480"/>
              </a:spcBef>
              <a:buClr>
                <a:schemeClr val="lt1"/>
              </a:buClr>
              <a:buSzPct val="80000"/>
              <a:buFont typeface="Arial"/>
              <a:buNone/>
            </a:pPr>
            <a:r>
              <a:rPr lang="es-E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BRASIL</a:t>
            </a:r>
          </a:p>
          <a:p>
            <a:pPr marL="457200" marR="0" lvl="0" indent="-419100" algn="l" rtl="0">
              <a:spcBef>
                <a:spcPts val="480"/>
              </a:spcBef>
              <a:buClr>
                <a:schemeClr val="lt1"/>
              </a:buClr>
              <a:buSzPct val="100000"/>
              <a:buFont typeface="Calibri"/>
              <a:buChar char="-"/>
            </a:pPr>
            <a:r>
              <a:rPr lang="es-E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Mayo de 2015 - Presentación de oposición al solicitud de patente de sofosbuvir</a:t>
            </a:r>
          </a:p>
          <a:p>
            <a:pPr marL="0" marR="0" lvl="0" indent="0" algn="just" rtl="0">
              <a:spcBef>
                <a:spcPts val="520"/>
              </a:spcBef>
              <a:buClr>
                <a:schemeClr val="lt1"/>
              </a:buClr>
              <a:buFont typeface="Arial"/>
              <a:buNone/>
            </a:pPr>
            <a:endParaRPr sz="2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5" name="Shape 3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524000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Shape 356"/>
          <p:cNvSpPr txBox="1">
            <a:spLocks noGrp="1"/>
          </p:cNvSpPr>
          <p:nvPr>
            <p:ph type="title"/>
          </p:nvPr>
        </p:nvSpPr>
        <p:spPr>
          <a:xfrm>
            <a:off x="1613650" y="274650"/>
            <a:ext cx="7073100" cy="698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es-ES" sz="3200" b="1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Caso sofosbuvir</a:t>
            </a:r>
          </a:p>
        </p:txBody>
      </p:sp>
      <p:pic>
        <p:nvPicPr>
          <p:cNvPr id="357" name="Shape 3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24250" y="3106575"/>
            <a:ext cx="5344075" cy="3562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>
            <a:spLocks noGrp="1"/>
          </p:cNvSpPr>
          <p:nvPr>
            <p:ph type="body" idx="1"/>
          </p:nvPr>
        </p:nvSpPr>
        <p:spPr>
          <a:xfrm>
            <a:off x="179511" y="1524000"/>
            <a:ext cx="8507399" cy="5145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480"/>
              </a:spcBef>
              <a:buClr>
                <a:schemeClr val="lt1"/>
              </a:buClr>
              <a:buFont typeface="Arial"/>
              <a:buNone/>
            </a:pPr>
            <a:endParaRPr/>
          </a:p>
          <a:p>
            <a:pPr marL="342900" marR="0" lvl="0" indent="-190500" algn="l" rtl="0">
              <a:spcBef>
                <a:spcPts val="480"/>
              </a:spcBef>
              <a:buClr>
                <a:schemeClr val="lt1"/>
              </a:buClr>
              <a:buSzPct val="80000"/>
              <a:buFont typeface="Arial"/>
              <a:buNone/>
            </a:pPr>
            <a:r>
              <a:rPr lang="es-E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ARGENTINA</a:t>
            </a:r>
          </a:p>
          <a:p>
            <a:pPr marL="457200" marR="0" lvl="0" indent="-419100" algn="l" rtl="0">
              <a:spcBef>
                <a:spcPts val="480"/>
              </a:spcBef>
              <a:buClr>
                <a:schemeClr val="lt1"/>
              </a:buClr>
              <a:buSzPct val="100000"/>
              <a:buFont typeface="Calibri"/>
              <a:buChar char="-"/>
            </a:pPr>
            <a:r>
              <a:rPr lang="es-E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18 Mayo de 2015 - Presentación de oposición al pedido de patente</a:t>
            </a:r>
          </a:p>
          <a:p>
            <a:pPr marL="0" marR="0" lvl="0" indent="0" algn="just" rtl="0">
              <a:spcBef>
                <a:spcPts val="520"/>
              </a:spcBef>
              <a:buClr>
                <a:schemeClr val="lt1"/>
              </a:buClr>
              <a:buFont typeface="Arial"/>
              <a:buNone/>
            </a:pPr>
            <a:endParaRPr sz="2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520"/>
              </a:spcBef>
              <a:buClr>
                <a:schemeClr val="lt1"/>
              </a:buClr>
              <a:buFont typeface="Arial"/>
              <a:buNone/>
            </a:pPr>
            <a:endParaRPr sz="2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3" name="Shape 3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524000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Shape 364"/>
          <p:cNvSpPr txBox="1">
            <a:spLocks noGrp="1"/>
          </p:cNvSpPr>
          <p:nvPr>
            <p:ph type="title"/>
          </p:nvPr>
        </p:nvSpPr>
        <p:spPr>
          <a:xfrm>
            <a:off x="1613650" y="274650"/>
            <a:ext cx="7073100" cy="698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es-ES" sz="3200" b="1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Caso sofosbuvir</a:t>
            </a:r>
          </a:p>
        </p:txBody>
      </p:sp>
      <p:pic>
        <p:nvPicPr>
          <p:cNvPr id="365" name="Shape 3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97975" y="3597425"/>
            <a:ext cx="4578600" cy="3071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>
            <a:spLocks noGrp="1"/>
          </p:cNvSpPr>
          <p:nvPr>
            <p:ph type="title"/>
          </p:nvPr>
        </p:nvSpPr>
        <p:spPr>
          <a:xfrm>
            <a:off x="457200" y="1844824"/>
            <a:ext cx="8229600" cy="42484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s-ES" sz="4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¡Muchas gracias!</a:t>
            </a:r>
            <a:br>
              <a:rPr lang="es-ES" sz="4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ES" sz="4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s-ES" sz="4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ES" sz="4400" b="0" i="0" u="none" strike="noStrike" cap="none" baseline="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www.redlam.org</a:t>
            </a:r>
            <a:r>
              <a:rPr lang="es-ES" sz="4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br>
              <a:rPr lang="es-ES" sz="4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ES" sz="4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s-ES" sz="4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ES" sz="4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s-ES" sz="4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s-ES" sz="44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1" name="Shape 3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524000" cy="15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457200" y="1772816"/>
            <a:ext cx="8229600" cy="47525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indent="0" algn="just" rtl="0">
              <a:spcBef>
                <a:spcPts val="0"/>
              </a:spcBef>
              <a:buNone/>
            </a:pPr>
            <a:r>
              <a:rPr lang="es-E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ADPIC: salvaguardas de salud pública</a:t>
            </a:r>
          </a:p>
          <a:p>
            <a:pPr marL="0" marR="0" lvl="0" indent="0" algn="just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just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s-ES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Las “oposiciones a las patentes” son </a:t>
            </a:r>
            <a:r>
              <a:rPr lang="es-ES" sz="2400" b="0" i="0" u="none" strike="noStrike" cap="none" baseline="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salvaguardas de salud</a:t>
            </a:r>
            <a:r>
              <a:rPr lang="es-ES" sz="24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4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 instrumentos legales </a:t>
            </a:r>
            <a:r>
              <a:rPr lang="es-ES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muy importantes que </a:t>
            </a:r>
            <a:r>
              <a:rPr lang="es-E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nos permiten “controlar” posibles abusos del sistema de patentes</a:t>
            </a:r>
          </a:p>
          <a:p>
            <a:pPr marL="0" marR="0" lvl="0" indent="0" algn="just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92100" algn="just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s-E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Deben estar</a:t>
            </a:r>
            <a:r>
              <a:rPr lang="es-ES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incluidas en las leyes nacionales de patentes de nuestros países</a:t>
            </a:r>
            <a:r>
              <a:rPr lang="es-E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para poder ser utilizadas.</a:t>
            </a:r>
          </a:p>
          <a:p>
            <a:pPr marL="0" marR="0" lvl="0" indent="0" algn="just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640"/>
              </a:spcBef>
              <a:buNone/>
            </a:pPr>
            <a:endParaRPr sz="24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" name="Shape 1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524000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1613650" y="274650"/>
            <a:ext cx="7073100" cy="698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es-ES" sz="3200" b="1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¿Qué son las oposiciones a las patentes?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251519" y="1700808"/>
            <a:ext cx="8715462" cy="52692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19100" algn="just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s-ES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Los países pueden adoptar mecanismos que permitan la participación de terceros en el proceso de </a:t>
            </a:r>
            <a:r>
              <a:rPr lang="es-E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análisis</a:t>
            </a:r>
            <a:r>
              <a:rPr lang="es-ES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 la solicitud de patente.</a:t>
            </a:r>
          </a:p>
          <a:p>
            <a:pPr marL="457200" marR="0" lvl="0" indent="-266700" algn="just" rtl="0">
              <a:spcBef>
                <a:spcPts val="600"/>
              </a:spcBef>
              <a:buClr>
                <a:schemeClr val="lt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19100" algn="just" rtl="0"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s-ES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Esta participación puede tener lugar </a:t>
            </a:r>
            <a:r>
              <a:rPr lang="es-ES" sz="2400" b="0" i="0" u="none" strike="noStrike" cap="none" baseline="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antes</a:t>
            </a:r>
            <a:r>
              <a:rPr lang="es-ES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s-ES" sz="2400" b="0" i="0" u="none" strike="noStrike" cap="none" baseline="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después </a:t>
            </a:r>
            <a:r>
              <a:rPr lang="es-ES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 la concesión de la patente  a </a:t>
            </a:r>
            <a:r>
              <a:rPr lang="es-E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través</a:t>
            </a:r>
            <a:r>
              <a:rPr lang="es-ES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 procedimientos administrativos o judiciales</a:t>
            </a:r>
            <a:r>
              <a:rPr lang="es-E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(ADPIC, artículo 62.4)</a:t>
            </a:r>
          </a:p>
        </p:txBody>
      </p:sp>
      <p:pic>
        <p:nvPicPr>
          <p:cNvPr id="181" name="Shape 1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524000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1613650" y="274650"/>
            <a:ext cx="7073100" cy="698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es-ES" sz="3200" b="1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¿Qué son las oposiciones a las patentes?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457200" y="1772816"/>
            <a:ext cx="8229600" cy="4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92100" algn="just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s-E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Son</a:t>
            </a:r>
            <a:r>
              <a:rPr lang="es-ES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efica</a:t>
            </a:r>
            <a:r>
              <a:rPr lang="es-E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ces</a:t>
            </a:r>
            <a:r>
              <a:rPr lang="es-ES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(y menos costoso políticamente) </a:t>
            </a:r>
            <a:r>
              <a:rPr lang="es-E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como </a:t>
            </a:r>
            <a:r>
              <a:rPr lang="es-ES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400" b="0" i="0" u="none" strike="noStrike" cap="none" baseline="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medidas </a:t>
            </a:r>
            <a:r>
              <a:rPr lang="es-ES" sz="240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para</a:t>
            </a:r>
            <a:r>
              <a:rPr lang="es-ES" sz="2400" b="0" i="0" u="none" strike="noStrike" cap="none" baseline="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 evit</a:t>
            </a:r>
            <a:r>
              <a:rPr lang="es-ES" sz="240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ar</a:t>
            </a:r>
            <a:r>
              <a:rPr lang="es-ES" sz="2400" b="0" i="0" u="none" strike="noStrike" cap="none" baseline="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 la concesión de patentes indebidas</a:t>
            </a:r>
            <a:r>
              <a:rPr lang="es-E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marR="0" lvl="0" indent="0" algn="just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92100" algn="just" rtl="0">
              <a:spcBef>
                <a:spcPts val="64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s-E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Como tambien lo son </a:t>
            </a:r>
            <a:r>
              <a:rPr lang="es-ES" sz="240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las gu</a:t>
            </a:r>
            <a:r>
              <a:rPr lang="es-ES" sz="2400" b="0" i="0" u="none" strike="noStrike" cap="none" baseline="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ías de examen de </a:t>
            </a:r>
            <a:r>
              <a:rPr lang="es-ES" sz="240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solicitudes de patentes que están orientadas a proteger la </a:t>
            </a:r>
            <a:r>
              <a:rPr lang="es-ES" sz="2400" b="0" i="0" u="none" strike="noStrike" cap="none" baseline="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salud pública </a:t>
            </a:r>
            <a:r>
              <a:rPr lang="es-ES" sz="24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r>
              <a:rPr lang="es-ES" sz="2400" b="0" i="0" u="none" strike="noStrike" cap="none" baseline="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 participación de</a:t>
            </a:r>
            <a:r>
              <a:rPr lang="es-ES" sz="240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s-ES" sz="2400" b="0" i="0" u="none" strike="noStrike" cap="none" baseline="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 sector de salud en la análisis</a:t>
            </a:r>
            <a:r>
              <a:rPr lang="es-ES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 solicitudes de patentes.</a:t>
            </a:r>
          </a:p>
          <a:p>
            <a:pPr marL="0" marR="0" lvl="0" indent="0" algn="just" rtl="0">
              <a:spcBef>
                <a:spcPts val="640"/>
              </a:spcBef>
              <a:buClr>
                <a:schemeClr val="lt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Shape 1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524000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1613650" y="274650"/>
            <a:ext cx="7073100" cy="698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es-ES" sz="3200" b="1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¿Qué son las oposiciones a las patentes?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457200" y="1772816"/>
            <a:ext cx="8229600" cy="47525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92100" algn="just" rtl="0">
              <a:lnSpc>
                <a:spcPct val="8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s-ES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Para poder ser utilizadas estas salvaguardas deben estar incluidas en las legislaciones nacionales.</a:t>
            </a:r>
          </a:p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92100" algn="just" rtl="0">
              <a:lnSpc>
                <a:spcPct val="80000"/>
              </a:lnSpc>
              <a:spcBef>
                <a:spcPts val="64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s-ES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Muchas leyes en todo el mundo, permiten que terceros interesados opongan </a:t>
            </a:r>
            <a:r>
              <a:rPr lang="es-ES" sz="2400" b="0" i="0" u="none" strike="noStrike" cap="none" baseline="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resistencia a las patentes</a:t>
            </a:r>
            <a:r>
              <a:rPr lang="es-ES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antes y después de que éstas sean concedidas. </a:t>
            </a:r>
          </a:p>
          <a:p>
            <a:pPr marL="0" marR="0" lvl="0" indent="0" algn="just" rtl="0">
              <a:lnSpc>
                <a:spcPct val="80000"/>
              </a:lnSpc>
              <a:spcBef>
                <a:spcPts val="64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92100" algn="just" rtl="0">
              <a:lnSpc>
                <a:spcPct val="80000"/>
              </a:lnSpc>
              <a:spcBef>
                <a:spcPts val="64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s-E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Los </a:t>
            </a:r>
            <a:r>
              <a:rPr lang="es-ES" sz="240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tratados de libre comercio (TLCs)</a:t>
            </a:r>
            <a:r>
              <a:rPr lang="es-E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muchas veces proponen que los países no cuenten con el mecanismo de oposiciones pre-otorgamiento en su leyes (</a:t>
            </a:r>
            <a:r>
              <a:rPr lang="es-ES" sz="240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ADPIC-plus</a:t>
            </a:r>
            <a:r>
              <a:rPr lang="es-E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</a:p>
          <a:p>
            <a:pPr marL="0" marR="0" lvl="0" indent="0" algn="just" rtl="0">
              <a:lnSpc>
                <a:spcPct val="80000"/>
              </a:lnSpc>
              <a:spcBef>
                <a:spcPts val="64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just" rtl="0">
              <a:spcBef>
                <a:spcPts val="640"/>
              </a:spcBef>
              <a:buClr>
                <a:schemeClr val="lt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5" name="Shape 1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524000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1613650" y="274650"/>
            <a:ext cx="7073100" cy="698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es-ES" sz="3200" b="1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¿Qué son las oposiciones a las patentes?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0691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73050" algn="just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s-E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Algunas</a:t>
            </a:r>
            <a:r>
              <a:rPr lang="es-ES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legislaciones admiten que </a:t>
            </a:r>
            <a:r>
              <a:rPr lang="es-ES" sz="2400" i="0" u="sng" strike="noStrike" cap="none" baseline="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cualquier persona</a:t>
            </a:r>
            <a:r>
              <a:rPr lang="es-ES" sz="2400" i="0" strike="noStrike" cap="none" baseline="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pueda acceder a la solicitud y presentar observaciones basadas en la falta de </a:t>
            </a:r>
            <a:r>
              <a:rPr lang="es-ES" sz="2400" b="0" i="0" u="none" strike="noStrike" cap="none" baseline="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novedad, actividad inventiva y aplicación industrial </a:t>
            </a:r>
            <a:r>
              <a:rPr lang="es-ES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 aportar documentación que sustente la oposición (pruebas del no cumplimiento de los requisitos legales).</a:t>
            </a:r>
          </a:p>
          <a:p>
            <a:pPr marL="342900" marR="0" lvl="0" indent="-120650" algn="just" rtl="0">
              <a:spcBef>
                <a:spcPts val="700"/>
              </a:spcBef>
              <a:buClr>
                <a:schemeClr val="lt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just" rtl="0">
              <a:spcBef>
                <a:spcPts val="640"/>
              </a:spcBef>
              <a:buClr>
                <a:schemeClr val="lt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2" name="Shape 2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524000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1613650" y="274650"/>
            <a:ext cx="7073100" cy="698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es-ES" sz="3200" b="1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¿Qué son las oposiciones a las patentes?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457200" y="1772816"/>
            <a:ext cx="8229600" cy="453650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88925" algn="just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s-ES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 la oposición es exitosa:</a:t>
            </a:r>
          </a:p>
          <a:p>
            <a:pPr marL="0" marR="0" lvl="0" indent="0" algn="just" rtl="0">
              <a:spcBef>
                <a:spcPts val="65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s-ES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</a:t>
            </a:r>
          </a:p>
          <a:p>
            <a:pPr marL="0" marR="0" lvl="0" indent="0" algn="just" rtl="0">
              <a:spcBef>
                <a:spcPts val="65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s-ES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 </a:t>
            </a:r>
            <a:r>
              <a:rPr lang="es-ES" sz="2400" b="0" i="0" u="none" strike="noStrike" cap="none" baseline="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Pre-otorgamiento: </a:t>
            </a:r>
            <a:r>
              <a:rPr lang="es-ES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ello puede producir el rechazo de la solicitud de patente o reducir lo que esta protegido por la patente</a:t>
            </a:r>
          </a:p>
          <a:p>
            <a:pPr marL="0" marR="0" lvl="0" indent="0" algn="just" rtl="0">
              <a:spcBef>
                <a:spcPts val="647"/>
              </a:spcBef>
              <a:buClr>
                <a:schemeClr val="lt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65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s-ES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	</a:t>
            </a:r>
            <a:r>
              <a:rPr lang="es-E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400" b="0" i="0" u="none" strike="noStrike" cap="none" baseline="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Post-otorgamiento:</a:t>
            </a:r>
            <a:r>
              <a:rPr lang="es-ES" sz="24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 patente puede ser completamente o parcialmente revocada o anulada</a:t>
            </a:r>
          </a:p>
          <a:p>
            <a:pPr marL="0" marR="0" lvl="0" indent="0" algn="just" rtl="0">
              <a:spcBef>
                <a:spcPts val="592"/>
              </a:spcBef>
              <a:buClr>
                <a:schemeClr val="lt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592"/>
              </a:spcBef>
              <a:buClr>
                <a:schemeClr val="lt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592"/>
              </a:spcBef>
              <a:buClr>
                <a:schemeClr val="lt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9" name="Shape 2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524000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Shape 210"/>
          <p:cNvSpPr/>
          <p:nvPr/>
        </p:nvSpPr>
        <p:spPr>
          <a:xfrm>
            <a:off x="594028" y="2728705"/>
            <a:ext cx="489300" cy="371699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Shape 211"/>
          <p:cNvSpPr/>
          <p:nvPr/>
        </p:nvSpPr>
        <p:spPr>
          <a:xfrm>
            <a:off x="594028" y="4305105"/>
            <a:ext cx="489300" cy="371699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1613650" y="274650"/>
            <a:ext cx="7073100" cy="698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es-ES" sz="3200" b="1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¿Qué son las oposiciones a las patentes?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179511" y="1772816"/>
            <a:ext cx="8507288" cy="48245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92100" algn="just" rtl="0">
              <a:lnSpc>
                <a:spcPct val="80000"/>
              </a:lnSpc>
              <a:spcBef>
                <a:spcPts val="64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s-ES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Muchas de las patentes farmacéuticas solicitadas </a:t>
            </a:r>
            <a:r>
              <a:rPr lang="es-ES" sz="2400" b="0" i="0" u="none" strike="noStrike" cap="none" baseline="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no presentan novedad o actividad inventiva o aplicación industrial</a:t>
            </a:r>
            <a:r>
              <a:rPr lang="es-ES" sz="2400" b="0" i="0" u="none" strike="noStrike" cap="none" baseline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como se requiere el ADPIC y las leyes nacionales de patentes y, aun así, las oficinas de patentes las conceden.</a:t>
            </a:r>
          </a:p>
          <a:p>
            <a:pPr marL="342900" marR="0" lvl="0" indent="-139700" algn="just" rtl="0">
              <a:lnSpc>
                <a:spcPct val="80000"/>
              </a:lnSpc>
              <a:spcBef>
                <a:spcPts val="640"/>
              </a:spcBef>
              <a:buClr>
                <a:schemeClr val="lt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92100" algn="just" rtl="0">
              <a:lnSpc>
                <a:spcPct val="80000"/>
              </a:lnSpc>
              <a:spcBef>
                <a:spcPts val="64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s-ES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Mismo cuando no cumplen los requisitos, la patente otorgada es una barrera para el acceso.</a:t>
            </a:r>
          </a:p>
          <a:p>
            <a:pPr marL="342900" marR="0" lvl="0" indent="-165100" algn="just" rtl="0">
              <a:lnSpc>
                <a:spcPct val="80000"/>
              </a:lnSpc>
              <a:spcBef>
                <a:spcPts val="560"/>
              </a:spcBef>
              <a:buClr>
                <a:schemeClr val="lt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lnSpc>
                <a:spcPct val="80000"/>
              </a:lnSpc>
              <a:spcBef>
                <a:spcPts val="560"/>
              </a:spcBef>
              <a:buClr>
                <a:schemeClr val="lt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9" name="Shape 2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524000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1613650" y="274650"/>
            <a:ext cx="7073100" cy="698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es-ES" sz="3200" b="1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¿Son legales todas las patentes?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Negro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1343</Words>
  <Application>Microsoft Office PowerPoint</Application>
  <PresentationFormat>Presentación en pantalla (4:3)</PresentationFormat>
  <Paragraphs>208</Paragraphs>
  <Slides>29</Slides>
  <Notes>29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29</vt:i4>
      </vt:variant>
    </vt:vector>
  </HeadingPairs>
  <TitlesOfParts>
    <vt:vector size="31" baseType="lpstr">
      <vt:lpstr>Negro</vt:lpstr>
      <vt:lpstr>Tema de Office</vt:lpstr>
      <vt:lpstr>Lima, 10 de junio de 2015</vt:lpstr>
      <vt:lpstr>¿Qué son las oposiciones a las patentes?</vt:lpstr>
      <vt:lpstr>¿Qué son las oposiciones a las patentes?</vt:lpstr>
      <vt:lpstr>¿Qué son las oposiciones a las patentes?</vt:lpstr>
      <vt:lpstr>¿Qué son las oposiciones a las patentes?</vt:lpstr>
      <vt:lpstr>¿Qué son las oposiciones a las patentes?</vt:lpstr>
      <vt:lpstr>¿Qué son las oposiciones a las patentes?</vt:lpstr>
      <vt:lpstr>¿Qué son las oposiciones a las patentes?</vt:lpstr>
      <vt:lpstr>¿Son legales todas las patentes?</vt:lpstr>
      <vt:lpstr>Importante instrumento para la acción de la sociedad civil</vt:lpstr>
      <vt:lpstr>Oposiciones en Argentina</vt:lpstr>
      <vt:lpstr>Oposiciones en Argentina</vt:lpstr>
      <vt:lpstr>Oposiciones en Brasil</vt:lpstr>
      <vt:lpstr>Hepatitis C</vt:lpstr>
      <vt:lpstr>Caso sofosbuvir</vt:lpstr>
      <vt:lpstr>Caso sofosbuvir</vt:lpstr>
      <vt:lpstr>Caso sofosbuvir</vt:lpstr>
      <vt:lpstr>Caso sofosbuvir</vt:lpstr>
      <vt:lpstr>Caso sofosbuvir</vt:lpstr>
      <vt:lpstr>Caso sofosbuvir</vt:lpstr>
      <vt:lpstr>Caso sofosbuvir</vt:lpstr>
      <vt:lpstr>Caso sofosbuvir</vt:lpstr>
      <vt:lpstr>Caso sofosbuvir</vt:lpstr>
      <vt:lpstr>Caso sofosbuvir</vt:lpstr>
      <vt:lpstr>Caso sofosbuvir</vt:lpstr>
      <vt:lpstr>Caso sofosbuvir</vt:lpstr>
      <vt:lpstr>Caso sofosbuvir</vt:lpstr>
      <vt:lpstr>Caso sofosbuvir</vt:lpstr>
      <vt:lpstr>¡Muchas gracias!  www.redlam.org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Lima, 10 de junio de 2015</dc:title>
  <dc:creator>Marcela Vieira</dc:creator>
  <cp:lastModifiedBy>monica di giano</cp:lastModifiedBy>
  <cp:revision>1</cp:revision>
  <dcterms:modified xsi:type="dcterms:W3CDTF">2015-06-16T20:24:22Z</dcterms:modified>
</cp:coreProperties>
</file>