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989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0.45\produccion\G.%20INGENIERIA\PROYECTO%20PRODUCCION%20CON%20TERCEROS\plantas\con%20precios%20IESS\Planta%20IESS%20REV%201%20con%20precios%20IES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'COSTOS CON 10 Y 20%'!$R$52:$R$53</c:f>
              <c:strCache>
                <c:ptCount val="2"/>
                <c:pt idx="0">
                  <c:v>Precios referenciales</c:v>
                </c:pt>
                <c:pt idx="1">
                  <c:v>Precios ENFARMA EP</c:v>
                </c:pt>
              </c:strCache>
            </c:strRef>
          </c:cat>
          <c:val>
            <c:numRef>
              <c:f>'COSTOS CON 10 Y 20%'!$S$52:$S$53</c:f>
              <c:numCache>
                <c:formatCode>#,##0.00</c:formatCode>
                <c:ptCount val="2"/>
                <c:pt idx="0">
                  <c:v>63968815.840499997</c:v>
                </c:pt>
                <c:pt idx="1">
                  <c:v>15328318.9111261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63840"/>
        <c:axId val="44220800"/>
      </c:barChart>
      <c:catAx>
        <c:axId val="3896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ES" sz="1600" b="1">
                <a:solidFill>
                  <a:srgbClr val="002060"/>
                </a:solidFill>
                <a:latin typeface="Century Gothic" pitchFamily="34" charset="0"/>
              </a:defRPr>
            </a:pPr>
            <a:endParaRPr lang="es-AR"/>
          </a:p>
        </c:txPr>
        <c:crossAx val="44220800"/>
        <c:crosses val="autoZero"/>
        <c:auto val="1"/>
        <c:lblAlgn val="ctr"/>
        <c:lblOffset val="100"/>
        <c:noMultiLvlLbl val="0"/>
      </c:catAx>
      <c:valAx>
        <c:axId val="4422080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38963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71F20-F3C6-4532-A729-EE563A3FA49C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EDFD3-0C1C-4E86-A11B-D03C68C0E29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24204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400" b="0" dirty="0" smtClean="0"/>
              <a:t>Animated pointer and light-up text</a:t>
            </a:r>
          </a:p>
          <a:p>
            <a:r>
              <a:rPr lang="en-US" sz="1400" dirty="0" smtClean="0"/>
              <a:t>(Advanced)</a:t>
            </a:r>
            <a:endParaRPr lang="en-US" sz="1200" baseline="0" dirty="0" smtClean="0">
              <a:latin typeface="+mn-lt"/>
            </a:endParaRPr>
          </a:p>
          <a:p>
            <a:endParaRPr lang="en-US" sz="1200" baseline="0" dirty="0" smtClean="0">
              <a:latin typeface="+mn-lt"/>
            </a:endParaRPr>
          </a:p>
          <a:p>
            <a:endParaRPr lang="en-US" sz="1200" baseline="0" dirty="0" smtClean="0">
              <a:latin typeface="+mn-lt"/>
            </a:endParaRPr>
          </a:p>
          <a:p>
            <a:r>
              <a:rPr lang="en-US" sz="1200" b="0" baseline="0" dirty="0" smtClean="0">
                <a:latin typeface="+mn-lt"/>
              </a:rPr>
              <a:t>To reproduce the background effects on this slide, do the following: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>
                <a:latin typeface="+mn-lt"/>
              </a:rPr>
              <a:t>On the </a:t>
            </a:r>
            <a:r>
              <a:rPr lang="en-US" sz="1200" b="1" i="0" dirty="0" smtClean="0">
                <a:latin typeface="+mn-lt"/>
              </a:rPr>
              <a:t>Home</a:t>
            </a:r>
            <a:r>
              <a:rPr lang="en-US" sz="1200" i="0" dirty="0" smtClean="0">
                <a:latin typeface="+mn-lt"/>
              </a:rPr>
              <a:t> tab, in the</a:t>
            </a:r>
            <a:r>
              <a:rPr lang="en-US" sz="1200" i="0" baseline="0" dirty="0" smtClean="0">
                <a:latin typeface="+mn-lt"/>
              </a:rPr>
              <a:t> </a:t>
            </a:r>
            <a:r>
              <a:rPr lang="en-US" sz="1200" b="1" i="0" baseline="0" dirty="0" smtClean="0">
                <a:latin typeface="+mn-lt"/>
              </a:rPr>
              <a:t>Slides</a:t>
            </a:r>
            <a:r>
              <a:rPr lang="en-US" sz="120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Layout</a:t>
            </a:r>
            <a:r>
              <a:rPr lang="en-US" sz="120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Blank</a:t>
            </a:r>
            <a:r>
              <a:rPr lang="en-US" sz="1200" i="0" baseline="0" dirty="0" smtClean="0">
                <a:latin typeface="+mn-lt"/>
              </a:rPr>
              <a:t>.</a:t>
            </a:r>
            <a:endParaRPr lang="en-US" sz="1200" i="0" dirty="0" smtClean="0">
              <a:latin typeface="+mn-lt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right pane, and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 1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0" lvl="0" indent="0">
              <a:buFontTx/>
              <a:buNone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0" indent="0">
              <a:buFontTx/>
              <a:buNone/>
            </a:pPr>
            <a:endParaRPr lang="en-US" sz="1200" dirty="0" smtClean="0">
              <a:latin typeface="+mn-lt"/>
            </a:endParaRPr>
          </a:p>
          <a:p>
            <a:r>
              <a:rPr lang="en-US" sz="1200" baseline="0" dirty="0" smtClean="0">
                <a:latin typeface="+mn-lt"/>
              </a:rPr>
              <a:t>To reproduce the rectangle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>
                <a:latin typeface="+mn-lt"/>
              </a:rPr>
              <a:t>On</a:t>
            </a:r>
            <a:r>
              <a:rPr lang="en-US" sz="1200" i="0" baseline="0" dirty="0" smtClean="0">
                <a:latin typeface="+mn-lt"/>
              </a:rPr>
              <a:t>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Shapes</a:t>
            </a:r>
            <a:r>
              <a:rPr lang="en-US" sz="120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Rectangles</a:t>
            </a:r>
            <a:r>
              <a:rPr lang="en-US" sz="1200" i="0" baseline="0" dirty="0" smtClean="0">
                <a:latin typeface="+mn-lt"/>
              </a:rPr>
              <a:t> click </a:t>
            </a:r>
            <a:r>
              <a:rPr lang="en-US" sz="1200" b="1" baseline="0" dirty="0" smtClean="0">
                <a:latin typeface="+mn-lt"/>
              </a:rPr>
              <a:t>Rounded Rectangle </a:t>
            </a:r>
            <a:r>
              <a:rPr lang="en-US" sz="1200" b="0" i="0" baseline="0" dirty="0" smtClean="0">
                <a:latin typeface="+mn-lt"/>
              </a:rPr>
              <a:t>(second option from the left). On the slide, drag to draw a rounded rectangle.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rectangle. Drag the </a:t>
            </a:r>
            <a:r>
              <a:rPr lang="en-US" sz="1200" b="0" baseline="0" dirty="0" smtClean="0">
                <a:latin typeface="+mn-lt"/>
              </a:rPr>
              <a:t>yellow diamond adjustment handle to the left to decrease the amount of rounding on the corners.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With the rounded rectangle still selected,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Size</a:t>
            </a:r>
            <a:r>
              <a:rPr lang="en-US" sz="1200" b="0" i="0" baseline="0" dirty="0" smtClean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3.5”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0.25”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bottom right corner of the </a:t>
            </a:r>
            <a:r>
              <a:rPr lang="en-US" sz="1200" b="1" i="0" baseline="0" dirty="0" smtClean="0">
                <a:latin typeface="+mn-lt"/>
              </a:rPr>
              <a:t>Shape Styles</a:t>
            </a:r>
            <a:r>
              <a:rPr lang="en-US" sz="1200" b="0" i="0" baseline="0" dirty="0" smtClean="0">
                <a:latin typeface="+mn-lt"/>
              </a:rPr>
              <a:t> group, click the </a:t>
            </a:r>
            <a:r>
              <a:rPr lang="en-US" sz="1200" b="1" i="0" baseline="0" dirty="0" smtClean="0">
                <a:latin typeface="+mn-lt"/>
              </a:rPr>
              <a:t>Format Shape</a:t>
            </a:r>
            <a:r>
              <a:rPr lang="en-US" sz="1200" b="0" i="0" baseline="0" dirty="0" smtClean="0">
                <a:latin typeface="+mn-lt"/>
              </a:rPr>
              <a:t> dialog box launcher.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Fill </a:t>
            </a:r>
            <a:r>
              <a:rPr lang="en-US" sz="1200" b="0" i="0" baseline="0" dirty="0" smtClean="0">
                <a:latin typeface="+mn-lt"/>
              </a:rPr>
              <a:t>in the left pane. In the </a:t>
            </a:r>
            <a:r>
              <a:rPr lang="en-US" sz="1200" b="1" i="0" baseline="0" dirty="0" smtClean="0">
                <a:latin typeface="+mn-lt"/>
              </a:rPr>
              <a:t>Fill</a:t>
            </a:r>
            <a:r>
              <a:rPr lang="en-US" sz="1200" b="0" i="0" baseline="0" dirty="0" smtClean="0">
                <a:latin typeface="+mn-lt"/>
              </a:rPr>
              <a:t> pane, select </a:t>
            </a:r>
            <a:r>
              <a:rPr lang="en-US" sz="1200" b="1" i="0" baseline="0" dirty="0" smtClean="0">
                <a:latin typeface="+mn-lt"/>
              </a:rPr>
              <a:t>Solid fill</a:t>
            </a:r>
            <a:r>
              <a:rPr lang="en-US" sz="1200" b="0" i="0" baseline="0" dirty="0" smtClean="0">
                <a:latin typeface="+mn-lt"/>
              </a:rPr>
              <a:t>, click the button next to </a:t>
            </a:r>
            <a:r>
              <a:rPr lang="en-US" sz="1200" b="1" i="0" baseline="0" dirty="0" smtClean="0">
                <a:latin typeface="+mn-lt"/>
              </a:rPr>
              <a:t>Color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Theme Colors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White, Background 1, Darker 15% </a:t>
            </a:r>
            <a:r>
              <a:rPr lang="en-US" sz="1200" b="0" i="0" baseline="0" dirty="0" smtClean="0">
                <a:latin typeface="+mn-lt"/>
              </a:rPr>
              <a:t>(third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Line Color </a:t>
            </a:r>
            <a:r>
              <a:rPr lang="en-US" sz="1200" b="0" i="0" baseline="0" dirty="0" smtClean="0">
                <a:latin typeface="+mn-lt"/>
              </a:rPr>
              <a:t>in the left pane. In the </a:t>
            </a:r>
            <a:r>
              <a:rPr lang="en-US" sz="1200" b="1" i="0" baseline="0" dirty="0" smtClean="0">
                <a:latin typeface="+mn-lt"/>
              </a:rPr>
              <a:t>Line Color</a:t>
            </a:r>
            <a:r>
              <a:rPr lang="en-US" sz="1200" b="0" i="0" baseline="0" dirty="0" smtClean="0">
                <a:latin typeface="+mn-lt"/>
              </a:rPr>
              <a:t> pane, select </a:t>
            </a:r>
            <a:r>
              <a:rPr lang="en-US" sz="1200" b="1" i="0" baseline="0" dirty="0" smtClean="0">
                <a:latin typeface="+mn-lt"/>
              </a:rPr>
              <a:t>No line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</a:t>
            </a:r>
            <a:r>
              <a:rPr lang="en-US" sz="1200" b="1" i="0" baseline="0" dirty="0" smtClean="0">
                <a:latin typeface="+mn-lt"/>
              </a:rPr>
              <a:t> Shadow </a:t>
            </a:r>
            <a:r>
              <a:rPr lang="en-US" sz="1200" b="0" i="0" baseline="0" dirty="0" smtClean="0">
                <a:latin typeface="+mn-lt"/>
              </a:rPr>
              <a:t>in the left pane. In the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 pane, click the button next to </a:t>
            </a:r>
            <a:r>
              <a:rPr lang="en-US" sz="1200" b="1" i="0" baseline="0" dirty="0" smtClean="0">
                <a:latin typeface="+mn-lt"/>
              </a:rPr>
              <a:t>Presets</a:t>
            </a:r>
            <a:r>
              <a:rPr lang="en-US" sz="1200" b="0" i="0" baseline="0" dirty="0" smtClean="0">
                <a:latin typeface="+mn-lt"/>
              </a:rPr>
              <a:t>, under </a:t>
            </a:r>
            <a:r>
              <a:rPr lang="en-US" sz="1200" b="1" i="0" baseline="0" dirty="0" smtClean="0">
                <a:latin typeface="+mn-lt"/>
              </a:rPr>
              <a:t>Outer</a:t>
            </a:r>
            <a:r>
              <a:rPr lang="en-US" sz="1200" b="0" i="0" baseline="0" dirty="0" smtClean="0">
                <a:latin typeface="+mn-lt"/>
              </a:rPr>
              <a:t> select </a:t>
            </a:r>
            <a:r>
              <a:rPr lang="en-US" sz="1200" b="1" i="0" baseline="0" dirty="0" smtClean="0">
                <a:latin typeface="+mn-lt"/>
              </a:rPr>
              <a:t>Offset Bottom</a:t>
            </a:r>
            <a:r>
              <a:rPr lang="en-US" sz="1200" b="0" i="0" baseline="0" dirty="0" smtClean="0">
                <a:latin typeface="+mn-lt"/>
              </a:rPr>
              <a:t> (first row, second option from the left),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Transparency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Blur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8.5 pt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°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Distance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3-D Format </a:t>
            </a:r>
            <a:r>
              <a:rPr lang="en-US" sz="1200" b="0" i="0" baseline="0" dirty="0" smtClean="0">
                <a:latin typeface="+mn-lt"/>
              </a:rPr>
              <a:t>in the left pane. In the </a:t>
            </a:r>
            <a:r>
              <a:rPr lang="en-US" sz="1200" b="1" i="0" baseline="0" dirty="0" smtClean="0">
                <a:latin typeface="+mn-lt"/>
              </a:rPr>
              <a:t>3-D Format</a:t>
            </a:r>
            <a:r>
              <a:rPr lang="en-US" sz="1200" b="0" i="0" baseline="0" dirty="0" smtClean="0">
                <a:latin typeface="+mn-lt"/>
              </a:rPr>
              <a:t> tab,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Bevel</a:t>
            </a:r>
            <a:r>
              <a:rPr lang="en-US" sz="1200" b="0" i="0" baseline="0" dirty="0" smtClean="0">
                <a:latin typeface="+mn-lt"/>
              </a:rPr>
              <a:t>, click the button next to </a:t>
            </a:r>
            <a:r>
              <a:rPr lang="en-US" sz="1200" b="1" i="0" baseline="0" dirty="0" smtClean="0">
                <a:latin typeface="+mn-lt"/>
              </a:rPr>
              <a:t>Top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Bevel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Circle</a:t>
            </a:r>
            <a:r>
              <a:rPr lang="en-US" sz="1200" b="0" i="0" baseline="0" dirty="0" smtClean="0">
                <a:latin typeface="+mn-lt"/>
              </a:rPr>
              <a:t> (first row, first option from the left). Next to </a:t>
            </a:r>
            <a:r>
              <a:rPr lang="en-US" sz="1200" b="1" i="0" baseline="0" dirty="0" smtClean="0">
                <a:latin typeface="+mn-lt"/>
              </a:rPr>
              <a:t>Top</a:t>
            </a:r>
            <a:r>
              <a:rPr lang="en-US" sz="1200" b="0" i="0" baseline="0" dirty="0" smtClean="0">
                <a:latin typeface="+mn-lt"/>
              </a:rPr>
              <a:t>, in the </a:t>
            </a:r>
            <a:r>
              <a:rPr lang="en-US" sz="1200" b="1" i="0" baseline="0" dirty="0" smtClean="0">
                <a:latin typeface="+mn-lt"/>
              </a:rPr>
              <a:t>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5 pt</a:t>
            </a:r>
            <a:r>
              <a:rPr lang="en-US" sz="1200" b="0" i="0" baseline="0" dirty="0" smtClean="0">
                <a:latin typeface="+mn-lt"/>
              </a:rPr>
              <a:t>, and in the </a:t>
            </a:r>
            <a:r>
              <a:rPr lang="en-US" sz="1200" b="1" i="0" baseline="0" dirty="0" smtClean="0">
                <a:latin typeface="+mn-lt"/>
              </a:rPr>
              <a:t>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5 pt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Surface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baseline="0" dirty="0" smtClean="0">
                <a:latin typeface="+mn-lt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Matte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(first row, first option from the left).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</a:t>
            </a:r>
            <a:r>
              <a:rPr lang="en-US" sz="1200" b="0" i="0" baseline="0" dirty="0" smtClean="0">
                <a:latin typeface="+mn-lt"/>
              </a:rPr>
              <a:t>lick the button next to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Lighting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Neutral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(first row, third option from the left).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slide, select the rounded rectangle.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Clipboard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arrow to the right of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Copy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Duplicate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duplicate rectangle.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the arrow next to </a:t>
            </a:r>
            <a:r>
              <a:rPr lang="en-US" sz="1200" b="1" i="0" baseline="0" dirty="0" smtClean="0">
                <a:latin typeface="+mn-lt"/>
              </a:rPr>
              <a:t>Shape Fill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No Fill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the arrow next to </a:t>
            </a:r>
            <a:r>
              <a:rPr lang="en-US" sz="1200" b="1" i="0" baseline="0" dirty="0" smtClean="0">
                <a:latin typeface="+mn-lt"/>
              </a:rPr>
              <a:t>Shape Outline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No Outline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Drag the second rectangle above the first rectangle until the lower edge overlays the top edge of the first rectangle.</a:t>
            </a:r>
            <a:r>
              <a:rPr lang="en-US" sz="1200" b="0" dirty="0" smtClean="0">
                <a:latin typeface="+mn-lt"/>
              </a:rPr>
              <a:t> (Note:</a:t>
            </a:r>
            <a:r>
              <a:rPr lang="en-US" sz="1200" b="1" dirty="0" smtClean="0">
                <a:latin typeface="+mn-lt"/>
              </a:rPr>
              <a:t> </a:t>
            </a:r>
            <a:r>
              <a:rPr lang="en-US" sz="1200" baseline="0" dirty="0" smtClean="0">
                <a:latin typeface="+mn-lt"/>
              </a:rPr>
              <a:t>When the spinning animation effect is created later for these rectangles, the spin will center where the edges of the rectangles meet.)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Press and hold CTRL, and then select both rectangles.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Arrange</a:t>
            </a:r>
            <a:r>
              <a:rPr lang="en-US" sz="1200" b="0" i="0" baseline="0" dirty="0" smtClean="0">
                <a:latin typeface="+mn-lt"/>
              </a:rPr>
              <a:t>, and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Align Selected Objects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Align Center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Group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slide, drag the group until it is centered horizontally on the left edge of the slide (straddling the edge).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Arrange</a:t>
            </a:r>
            <a:r>
              <a:rPr lang="en-US" sz="1200" b="0" i="0" baseline="0" dirty="0" smtClean="0">
                <a:latin typeface="+mn-lt"/>
              </a:rPr>
              <a:t>, 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Align to Slide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Align Middle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i="0" baseline="0" dirty="0" smtClean="0">
              <a:latin typeface="+mn-l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i="0" baseline="0" dirty="0" smtClean="0">
              <a:latin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+mn-lt"/>
              </a:rPr>
              <a:t>To reproduce the dashed arc on this slide, do the following:</a:t>
            </a:r>
            <a:endParaRPr lang="en-US" sz="1200" b="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Shapes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Basic Shapes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Arc</a:t>
            </a:r>
            <a:r>
              <a:rPr lang="en-US" sz="1200" b="0" i="0" baseline="0" dirty="0" smtClean="0">
                <a:latin typeface="+mn-lt"/>
              </a:rPr>
              <a:t> (third row, 12</a:t>
            </a:r>
            <a:r>
              <a:rPr lang="en-US" sz="1200" b="0" i="0" baseline="30000" dirty="0" smtClean="0">
                <a:latin typeface="+mn-lt"/>
              </a:rPr>
              <a:t>th</a:t>
            </a:r>
            <a:r>
              <a:rPr lang="en-US" sz="1200" b="0" i="0" baseline="0" dirty="0" smtClean="0">
                <a:latin typeface="+mn-lt"/>
              </a:rPr>
              <a:t> option from the left). On the slide, drag to draw an arc.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arc.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Size</a:t>
            </a:r>
            <a:r>
              <a:rPr lang="en-US" sz="1200" b="0" i="0" baseline="0" dirty="0" smtClean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7.5”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7.5”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With the arc still selected,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the arrow next to </a:t>
            </a:r>
            <a:r>
              <a:rPr lang="en-US" sz="1200" b="1" i="0" baseline="0" dirty="0" smtClean="0">
                <a:latin typeface="+mn-lt"/>
              </a:rPr>
              <a:t>Shape Outline</a:t>
            </a:r>
            <a:r>
              <a:rPr lang="en-US" sz="1200" b="0" i="0" baseline="0" dirty="0" smtClean="0">
                <a:latin typeface="+mn-lt"/>
              </a:rPr>
              <a:t>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Theme Colors</a:t>
            </a:r>
            <a:r>
              <a:rPr lang="en-US" sz="1200" b="0" i="0" baseline="0" dirty="0" smtClean="0">
                <a:latin typeface="+mn-lt"/>
              </a:rPr>
              <a:t>, click </a:t>
            </a:r>
            <a:r>
              <a:rPr lang="en-US" sz="1200" b="1" i="0" baseline="0" dirty="0" smtClean="0">
                <a:latin typeface="+mn-lt"/>
              </a:rPr>
              <a:t>White, Background 1, Darker 15% </a:t>
            </a:r>
            <a:r>
              <a:rPr lang="en-US" sz="1200" b="0" i="0" baseline="0" dirty="0" smtClean="0">
                <a:latin typeface="+mn-lt"/>
              </a:rPr>
              <a:t>(third row, first option from the left).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Point to </a:t>
            </a:r>
            <a:r>
              <a:rPr lang="en-US" sz="1200" b="1" i="0" baseline="0" dirty="0" smtClean="0">
                <a:latin typeface="+mn-lt"/>
              </a:rPr>
              <a:t>Dashes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Dash </a:t>
            </a:r>
            <a:r>
              <a:rPr lang="en-US" sz="1200" b="0" i="0" baseline="0" dirty="0" smtClean="0">
                <a:latin typeface="+mn-lt"/>
              </a:rPr>
              <a:t>(fourth option from the top).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slide, drag the yellow diamond adjustment handle on the right side of the arc to the bottom of the arc to create a half circle.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Drag the arc until the yellow diamond adjustment handles are on the left edge of the slide.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With the arc still selected,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the arrow under </a:t>
            </a:r>
            <a:r>
              <a:rPr lang="en-US" sz="1200" b="1" i="0" baseline="0" dirty="0" smtClean="0">
                <a:latin typeface="+mn-lt"/>
              </a:rPr>
              <a:t>Arrange</a:t>
            </a:r>
            <a:r>
              <a:rPr lang="en-US" sz="1200" b="0" i="0" baseline="0" dirty="0" smtClean="0">
                <a:latin typeface="+mn-lt"/>
              </a:rPr>
              <a:t>, 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Align to Slide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Align Middle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+mn-lt"/>
              </a:rPr>
              <a:t>To reproduce the half circle on this slide, do the following:</a:t>
            </a:r>
            <a:endParaRPr lang="en-US" sz="1200" b="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slide, select the arc.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Clipboard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arrow to the right of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Copy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Duplicate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duplicate arc.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Size</a:t>
            </a:r>
            <a:r>
              <a:rPr lang="en-US" sz="1200" b="0" i="0" baseline="0" dirty="0" smtClean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3.33”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3.33”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With the second arc still selected,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Shape Styles </a:t>
            </a:r>
            <a:r>
              <a:rPr lang="en-US" sz="1200" b="0" i="0" baseline="0" dirty="0" smtClean="0">
                <a:latin typeface="+mn-lt"/>
              </a:rPr>
              <a:t>group, click the arrow next to </a:t>
            </a:r>
            <a:r>
              <a:rPr lang="en-US" sz="1200" b="1" i="0" baseline="0" dirty="0" smtClean="0">
                <a:latin typeface="+mn-lt"/>
              </a:rPr>
              <a:t>Shape Fill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Theme Colors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White, Background 1, Darker 5% </a:t>
            </a:r>
            <a:r>
              <a:rPr lang="en-US" sz="1200" b="0" i="0" baseline="0" dirty="0" smtClean="0">
                <a:latin typeface="+mn-lt"/>
              </a:rPr>
              <a:t>(second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Shape Styles </a:t>
            </a:r>
            <a:r>
              <a:rPr lang="en-US" sz="1200" b="0" i="0" baseline="0" dirty="0" smtClean="0">
                <a:latin typeface="+mn-lt"/>
              </a:rPr>
              <a:t>group, click the arrow next to </a:t>
            </a:r>
            <a:r>
              <a:rPr lang="en-US" sz="1200" b="1" i="0" baseline="0" dirty="0" smtClean="0">
                <a:latin typeface="+mn-lt"/>
              </a:rPr>
              <a:t>Shape Outline</a:t>
            </a:r>
            <a:r>
              <a:rPr lang="en-US" sz="1200" b="0" i="0" baseline="0" dirty="0" smtClean="0">
                <a:latin typeface="+mn-lt"/>
              </a:rPr>
              <a:t>,</a:t>
            </a:r>
            <a:r>
              <a:rPr lang="en-US" sz="1200" b="1" i="0" baseline="0" dirty="0" smtClean="0">
                <a:latin typeface="+mn-lt"/>
              </a:rPr>
              <a:t> </a:t>
            </a:r>
            <a:r>
              <a:rPr lang="en-US" sz="1200" b="0" i="0" baseline="0" dirty="0" smtClean="0">
                <a:latin typeface="+mn-lt"/>
              </a:rPr>
              <a:t>and then click </a:t>
            </a:r>
            <a:r>
              <a:rPr lang="en-US" sz="1200" b="1" i="0" baseline="0" dirty="0" smtClean="0">
                <a:latin typeface="+mn-lt"/>
              </a:rPr>
              <a:t>No Outline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Shape Styles </a:t>
            </a:r>
            <a:r>
              <a:rPr lang="en-US" sz="1200" b="0" i="0" baseline="0" dirty="0" smtClean="0">
                <a:latin typeface="+mn-lt"/>
              </a:rPr>
              <a:t>group, click </a:t>
            </a:r>
            <a:r>
              <a:rPr lang="en-US" sz="1200" b="1" i="0" baseline="0" dirty="0" smtClean="0">
                <a:latin typeface="+mn-lt"/>
              </a:rPr>
              <a:t>Shape Effects</a:t>
            </a:r>
            <a:r>
              <a:rPr lang="en-US" sz="1200" b="0" i="0" baseline="0" dirty="0" smtClean="0">
                <a:latin typeface="+mn-lt"/>
              </a:rPr>
              <a:t>, point to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 </a:t>
            </a:r>
            <a:r>
              <a:rPr lang="en-US" sz="1200" b="1" i="0" baseline="0" dirty="0" smtClean="0">
                <a:latin typeface="+mn-lt"/>
              </a:rPr>
              <a:t>Options</a:t>
            </a:r>
            <a:r>
              <a:rPr lang="en-US" sz="1200" b="0" i="0" baseline="0" dirty="0" smtClean="0">
                <a:latin typeface="+mn-lt"/>
              </a:rPr>
              <a:t>.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 in the left pane. In the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 pane, click the button next to </a:t>
            </a:r>
            <a:r>
              <a:rPr lang="en-US" sz="1200" b="1" i="0" baseline="0" dirty="0" smtClean="0">
                <a:latin typeface="+mn-lt"/>
              </a:rPr>
              <a:t>Presets</a:t>
            </a:r>
            <a:r>
              <a:rPr lang="en-US" sz="1200" b="0" i="0" baseline="0" dirty="0" smtClean="0">
                <a:latin typeface="+mn-lt"/>
              </a:rPr>
              <a:t> , under </a:t>
            </a:r>
            <a:r>
              <a:rPr lang="en-US" sz="1200" b="1" i="0" baseline="0" dirty="0" smtClean="0">
                <a:latin typeface="+mn-lt"/>
              </a:rPr>
              <a:t>Inner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Inside Right </a:t>
            </a:r>
            <a:r>
              <a:rPr lang="en-US" sz="1200" b="0" i="0" baseline="0" dirty="0" smtClean="0">
                <a:latin typeface="+mn-lt"/>
              </a:rPr>
              <a:t>(second row, third option from the left),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Transparency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86%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Blur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 pt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315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°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Distance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slide, drag the second arc until the yellow diamond adjustment handles are on the left edge of the slide.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Arrange</a:t>
            </a:r>
            <a:r>
              <a:rPr lang="en-US" sz="1200" b="0" i="0" baseline="0" dirty="0" smtClean="0">
                <a:latin typeface="+mn-lt"/>
              </a:rPr>
              <a:t>,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Align to Slide</a:t>
            </a:r>
            <a:r>
              <a:rPr lang="en-US" sz="1200" b="0" i="1" baseline="0" dirty="0" smtClean="0">
                <a:latin typeface="+mn-lt"/>
              </a:rPr>
              <a:t>. </a:t>
            </a:r>
            <a:endParaRPr lang="en-US" sz="1200" b="0" i="0" baseline="0" dirty="0" smtClean="0">
              <a:latin typeface="+mn-l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Point to </a:t>
            </a:r>
            <a:r>
              <a:rPr lang="en-US" sz="1200" b="1" i="0" baseline="0" dirty="0" smtClean="0">
                <a:latin typeface="+mn-lt"/>
              </a:rPr>
              <a:t>Align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Align Middle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Send to Back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+mn-lt"/>
              </a:rPr>
              <a:t>To reproduce the button shapes on this slide, do the following: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Drawing</a:t>
            </a:r>
            <a:r>
              <a:rPr lang="en-US" sz="1200" b="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Shapes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Basic Shapes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Oval </a:t>
            </a:r>
            <a:r>
              <a:rPr lang="en-US" sz="1200" b="0" i="0" baseline="0" dirty="0" smtClean="0">
                <a:latin typeface="+mn-lt"/>
              </a:rPr>
              <a:t>(first row, second option from the left). On the slide, drag to draw an oval.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oval.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Size</a:t>
            </a:r>
            <a:r>
              <a:rPr lang="en-US" sz="1200" b="0" i="0" baseline="0" dirty="0" smtClean="0">
                <a:latin typeface="+mn-lt"/>
              </a:rPr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0.34”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Shape 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0.34”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Shape Styles </a:t>
            </a:r>
            <a:r>
              <a:rPr lang="en-US" sz="1200" b="0" i="0" baseline="0" dirty="0" smtClean="0">
                <a:latin typeface="+mn-lt"/>
              </a:rPr>
              <a:t>group, click </a:t>
            </a:r>
            <a:r>
              <a:rPr lang="en-US" sz="1200" b="1" i="0" baseline="0" dirty="0" smtClean="0">
                <a:latin typeface="+mn-lt"/>
              </a:rPr>
              <a:t>More</a:t>
            </a:r>
            <a:r>
              <a:rPr lang="en-US" sz="1200" b="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Light 1 Outline, Colored Fill – Olive Green, Accent 3 </a:t>
            </a:r>
            <a:r>
              <a:rPr lang="en-US" sz="1200" b="0" i="0" baseline="0" dirty="0" smtClean="0">
                <a:latin typeface="+mn-lt"/>
              </a:rPr>
              <a:t>(third row, first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bottom right corner of the </a:t>
            </a:r>
            <a:r>
              <a:rPr lang="en-US" sz="1200" b="1" i="0" baseline="0" dirty="0" smtClean="0">
                <a:latin typeface="+mn-lt"/>
              </a:rPr>
              <a:t>Shape Styles </a:t>
            </a:r>
            <a:r>
              <a:rPr lang="en-US" sz="1200" b="0" i="0" baseline="0" dirty="0" smtClean="0">
                <a:latin typeface="+mn-lt"/>
              </a:rPr>
              <a:t>group, click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 launcher.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Fill</a:t>
            </a:r>
            <a:r>
              <a:rPr lang="en-US" sz="1200" b="0" i="0" baseline="0" dirty="0" smtClean="0">
                <a:latin typeface="+mn-lt"/>
              </a:rPr>
              <a:t> in the left pane. In the </a:t>
            </a:r>
            <a:r>
              <a:rPr lang="en-US" sz="1200" b="1" i="0" baseline="0" dirty="0" smtClean="0">
                <a:latin typeface="+mn-lt"/>
              </a:rPr>
              <a:t>Fill</a:t>
            </a:r>
            <a:r>
              <a:rPr lang="en-US" sz="1200" b="0" i="0" baseline="0" dirty="0" smtClean="0">
                <a:latin typeface="+mn-lt"/>
              </a:rPr>
              <a:t> pane, select </a:t>
            </a:r>
            <a:r>
              <a:rPr lang="en-US" sz="1200" b="1" i="0" baseline="0" dirty="0" smtClean="0">
                <a:latin typeface="+mn-lt"/>
              </a:rPr>
              <a:t>Solid Fill</a:t>
            </a:r>
            <a:r>
              <a:rPr lang="en-US" sz="1200" b="0" i="0" baseline="0" dirty="0" smtClean="0">
                <a:latin typeface="+mn-lt"/>
              </a:rPr>
              <a:t>. Click the button next to </a:t>
            </a:r>
            <a:r>
              <a:rPr lang="en-US" sz="1200" b="1" i="0" baseline="0" dirty="0" smtClean="0">
                <a:latin typeface="+mn-lt"/>
              </a:rPr>
              <a:t>Color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Theme Colors </a:t>
            </a:r>
            <a:r>
              <a:rPr lang="en-US" sz="1200" b="0" i="0" baseline="0" dirty="0" smtClean="0">
                <a:latin typeface="+mn-lt"/>
              </a:rPr>
              <a:t>click </a:t>
            </a:r>
            <a:r>
              <a:rPr lang="en-US" sz="1200" b="1" i="0" baseline="0" dirty="0" smtClean="0">
                <a:latin typeface="+mn-lt"/>
              </a:rPr>
              <a:t>Olive Green, Accent 3, Lighter 80</a:t>
            </a:r>
            <a:r>
              <a:rPr lang="en-US" sz="1200" b="1" i="0" baseline="0" dirty="0" smtClean="0">
                <a:latin typeface="Verdana"/>
                <a:ea typeface="Verdana"/>
                <a:cs typeface="Verdana"/>
              </a:rPr>
              <a:t>°</a:t>
            </a:r>
            <a:r>
              <a:rPr lang="en-US" sz="1200" b="1" i="0" baseline="0" dirty="0" smtClean="0">
                <a:latin typeface="+mn-lt"/>
              </a:rPr>
              <a:t> </a:t>
            </a:r>
            <a:r>
              <a:rPr lang="en-US" sz="1200" b="0" i="0" baseline="0" dirty="0" smtClean="0">
                <a:latin typeface="+mn-lt"/>
              </a:rPr>
              <a:t>(second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Line Color</a:t>
            </a:r>
            <a:r>
              <a:rPr lang="en-US" sz="1200" b="0" i="0" baseline="0" dirty="0" smtClean="0">
                <a:latin typeface="+mn-lt"/>
              </a:rPr>
              <a:t> in the left pane. In the </a:t>
            </a:r>
            <a:r>
              <a:rPr lang="en-US" sz="1200" b="1" i="0" baseline="0" dirty="0" smtClean="0">
                <a:latin typeface="+mn-lt"/>
              </a:rPr>
              <a:t>Line Color</a:t>
            </a:r>
            <a:r>
              <a:rPr lang="en-US" sz="1200" b="0" i="0" baseline="0" dirty="0" smtClean="0">
                <a:latin typeface="+mn-lt"/>
              </a:rPr>
              <a:t> pane, select </a:t>
            </a:r>
            <a:r>
              <a:rPr lang="en-US" sz="1200" b="1" i="0" baseline="0" dirty="0" smtClean="0">
                <a:latin typeface="+mn-lt"/>
              </a:rPr>
              <a:t>No line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Shadow </a:t>
            </a:r>
            <a:r>
              <a:rPr lang="en-US" sz="1200" b="0" i="0" baseline="0" dirty="0" smtClean="0">
                <a:latin typeface="+mn-lt"/>
              </a:rPr>
              <a:t>in the left pane. In the </a:t>
            </a:r>
            <a:r>
              <a:rPr lang="en-US" sz="1200" b="1" i="0" baseline="0" dirty="0" smtClean="0">
                <a:latin typeface="+mn-lt"/>
              </a:rPr>
              <a:t>Shadow</a:t>
            </a:r>
            <a:r>
              <a:rPr lang="en-US" sz="1200" b="0" i="0" baseline="0" dirty="0" smtClean="0">
                <a:latin typeface="+mn-lt"/>
              </a:rPr>
              <a:t> pane, click the button next to </a:t>
            </a:r>
            <a:r>
              <a:rPr lang="en-US" sz="1200" b="1" i="0" baseline="0" dirty="0" smtClean="0">
                <a:latin typeface="+mn-lt"/>
              </a:rPr>
              <a:t>Presets</a:t>
            </a:r>
            <a:r>
              <a:rPr lang="en-US" sz="1200" b="0" i="0" baseline="0" dirty="0" smtClean="0">
                <a:latin typeface="+mn-lt"/>
              </a:rPr>
              <a:t>, under </a:t>
            </a:r>
            <a:r>
              <a:rPr lang="en-US" sz="1200" b="1" i="0" baseline="0" dirty="0" smtClean="0">
                <a:latin typeface="+mn-lt"/>
              </a:rPr>
              <a:t>Outer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Offset Bottom </a:t>
            </a:r>
            <a:r>
              <a:rPr lang="en-US" sz="1200" b="0" i="0" baseline="0" dirty="0" smtClean="0">
                <a:latin typeface="+mn-lt"/>
              </a:rPr>
              <a:t>(first row, second option from the left),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Transparency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Blur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8.5 pt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°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Distance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Also 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b="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3-D Format</a:t>
            </a:r>
            <a:r>
              <a:rPr lang="en-US" sz="1200" b="0" i="0" baseline="0" dirty="0" smtClean="0">
                <a:latin typeface="+mn-lt"/>
              </a:rPr>
              <a:t> in the left pane, and then do the following in the </a:t>
            </a:r>
            <a:r>
              <a:rPr lang="en-US" sz="1200" b="1" i="0" baseline="0" dirty="0" smtClean="0">
                <a:latin typeface="+mn-lt"/>
              </a:rPr>
              <a:t>3-D Format </a:t>
            </a:r>
            <a:r>
              <a:rPr lang="en-US" sz="1200" b="0" i="0" baseline="0" dirty="0" smtClean="0">
                <a:latin typeface="+mn-lt"/>
              </a:rPr>
              <a:t>pane: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Bevel</a:t>
            </a:r>
            <a:r>
              <a:rPr lang="en-US" sz="1200" b="0" i="0" baseline="0" dirty="0" smtClean="0">
                <a:latin typeface="+mn-lt"/>
              </a:rPr>
              <a:t>, click the button next to </a:t>
            </a:r>
            <a:r>
              <a:rPr lang="en-US" sz="1200" b="1" i="0" baseline="0" dirty="0" smtClean="0">
                <a:latin typeface="+mn-lt"/>
              </a:rPr>
              <a:t>Top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Bevel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Art Deco</a:t>
            </a:r>
            <a:r>
              <a:rPr lang="en-US" sz="1200" b="0" i="0" baseline="0" dirty="0" smtClean="0">
                <a:latin typeface="+mn-lt"/>
              </a:rPr>
              <a:t> (third row, fourth option from the left). Next to </a:t>
            </a:r>
            <a:r>
              <a:rPr lang="en-US" sz="1200" b="1" i="0" baseline="0" dirty="0" smtClean="0">
                <a:latin typeface="+mn-lt"/>
              </a:rPr>
              <a:t>Top</a:t>
            </a:r>
            <a:r>
              <a:rPr lang="en-US" sz="1200" b="0" i="0" baseline="0" dirty="0" smtClean="0">
                <a:latin typeface="+mn-lt"/>
              </a:rPr>
              <a:t>, in the </a:t>
            </a:r>
            <a:r>
              <a:rPr lang="en-US" sz="1200" b="1" i="0" baseline="0" dirty="0" smtClean="0">
                <a:latin typeface="+mn-lt"/>
              </a:rPr>
              <a:t>Width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5 pt</a:t>
            </a:r>
            <a:r>
              <a:rPr lang="en-US" sz="1200" b="0" i="0" baseline="0" dirty="0" smtClean="0">
                <a:latin typeface="+mn-lt"/>
              </a:rPr>
              <a:t>, and in the </a:t>
            </a:r>
            <a:r>
              <a:rPr lang="en-US" sz="1200" b="1" i="0" baseline="0" dirty="0" smtClean="0">
                <a:latin typeface="+mn-lt"/>
              </a:rPr>
              <a:t>Height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5 pt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Contour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 1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the left). In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box, enter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3.5 pt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Surface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Matte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 C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lick the button next to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Lighting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Neutral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third option from the left).</a:t>
            </a:r>
            <a:endParaRPr lang="en-US" sz="1200" b="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>
                <a:latin typeface="+mn-lt"/>
              </a:rPr>
              <a:t>On</a:t>
            </a:r>
            <a:r>
              <a:rPr lang="en-US" sz="1200" i="0" baseline="0" dirty="0" smtClean="0">
                <a:latin typeface="+mn-lt"/>
              </a:rPr>
              <a:t> the slide, s</a:t>
            </a:r>
            <a:r>
              <a:rPr lang="en-US" sz="1200" i="0" dirty="0" smtClean="0">
                <a:latin typeface="+mn-lt"/>
              </a:rPr>
              <a:t>elect the oval. </a:t>
            </a: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bottom right corner of the </a:t>
            </a:r>
            <a:r>
              <a:rPr lang="en-US" sz="1200" b="1" i="0" baseline="0" dirty="0" smtClean="0">
                <a:latin typeface="+mn-lt"/>
              </a:rPr>
              <a:t>Size </a:t>
            </a:r>
            <a:r>
              <a:rPr lang="en-US" sz="1200" b="0" i="0" baseline="0" dirty="0" smtClean="0">
                <a:latin typeface="+mn-lt"/>
              </a:rPr>
              <a:t>group, click the </a:t>
            </a:r>
            <a:r>
              <a:rPr lang="en-US" sz="1200" b="1" i="0" baseline="0" dirty="0" smtClean="0">
                <a:latin typeface="+mn-lt"/>
              </a:rPr>
              <a:t>Size and Position </a:t>
            </a:r>
            <a:r>
              <a:rPr lang="en-US" sz="1200" b="0" i="0" baseline="0" dirty="0" smtClean="0">
                <a:latin typeface="+mn-lt"/>
              </a:rPr>
              <a:t>dialog box launcher. </a:t>
            </a:r>
            <a:r>
              <a:rPr lang="en-US" sz="120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in the left pane, and in the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pane, do the following to position the third and fourth ovals: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Horizontal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2.98”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Vertical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1.5”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Select the oval. 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Clipboard</a:t>
            </a:r>
            <a:r>
              <a:rPr lang="en-US" sz="1200" i="0" baseline="0" dirty="0" smtClean="0">
                <a:latin typeface="+mn-lt"/>
              </a:rPr>
              <a:t> group, click the arrow under </a:t>
            </a:r>
            <a:r>
              <a:rPr lang="en-US" sz="1200" b="1" i="0" baseline="0" dirty="0" smtClean="0">
                <a:latin typeface="+mn-lt"/>
              </a:rPr>
              <a:t>Paste</a:t>
            </a:r>
            <a:r>
              <a:rPr lang="en-US" sz="1200" i="0" baseline="0" dirty="0" smtClean="0">
                <a:latin typeface="+mn-lt"/>
              </a:rPr>
              <a:t>, and then click </a:t>
            </a:r>
            <a:r>
              <a:rPr lang="en-US" sz="1200" b="1" i="0" baseline="0" dirty="0" smtClean="0">
                <a:latin typeface="+mn-lt"/>
              </a:rPr>
              <a:t>Duplicate</a:t>
            </a:r>
            <a:r>
              <a:rPr lang="en-US" sz="1200" i="0" baseline="0" dirty="0" smtClean="0">
                <a:latin typeface="+mn-lt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Select the duplicate oval. 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bottom right corner of the </a:t>
            </a:r>
            <a:r>
              <a:rPr lang="en-US" sz="1200" b="1" i="0" baseline="0" dirty="0" smtClean="0">
                <a:latin typeface="+mn-lt"/>
              </a:rPr>
              <a:t>Size </a:t>
            </a:r>
            <a:r>
              <a:rPr lang="en-US" sz="1200" b="0" i="0" baseline="0" dirty="0" smtClean="0">
                <a:latin typeface="+mn-lt"/>
              </a:rPr>
              <a:t>group, click the </a:t>
            </a:r>
            <a:r>
              <a:rPr lang="en-US" sz="1200" b="1" i="0" baseline="0" dirty="0" smtClean="0">
                <a:latin typeface="+mn-lt"/>
              </a:rPr>
              <a:t>Size and Position </a:t>
            </a:r>
            <a:r>
              <a:rPr lang="en-US" sz="1200" b="0" i="0" baseline="0" dirty="0" smtClean="0">
                <a:latin typeface="+mn-lt"/>
              </a:rPr>
              <a:t>dialog box launcher. </a:t>
            </a:r>
            <a:r>
              <a:rPr lang="en-US" sz="120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in the left pane, and in the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pane, do the following to position the third and fourth ovals: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Horizontal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3.52”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Vertical</a:t>
            </a:r>
            <a:r>
              <a:rPr lang="en-US" sz="1200" b="0" i="0" baseline="0" dirty="0" smtClean="0">
                <a:latin typeface="+mn-lt"/>
              </a:rPr>
              <a:t> box, enter </a:t>
            </a:r>
            <a:r>
              <a:rPr lang="en-US" sz="1200" b="1" i="0" baseline="0" dirty="0" smtClean="0">
                <a:latin typeface="+mn-lt"/>
              </a:rPr>
              <a:t>2.98”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Repeat step 9 two more times, for a total of four ovals. </a:t>
            </a:r>
            <a:r>
              <a:rPr lang="en-US" sz="1200" b="0" i="0" baseline="0" dirty="0" smtClean="0">
                <a:latin typeface="+mn-lt"/>
              </a:rPr>
              <a:t>Under </a:t>
            </a:r>
            <a:r>
              <a:rPr lang="en-US" sz="1200" b="1" i="0" baseline="0" dirty="0" smtClean="0">
                <a:latin typeface="+mn-lt"/>
              </a:rPr>
              <a:t>Drawing Tools</a:t>
            </a:r>
            <a:r>
              <a:rPr lang="en-US" sz="1200" b="0" i="0" baseline="0" dirty="0" smtClean="0">
                <a:latin typeface="+mn-lt"/>
              </a:rPr>
              <a:t>, on the </a:t>
            </a:r>
            <a:r>
              <a:rPr lang="en-US" sz="1200" b="1" i="0" baseline="0" dirty="0" smtClean="0">
                <a:latin typeface="+mn-lt"/>
              </a:rPr>
              <a:t>Format</a:t>
            </a:r>
            <a:r>
              <a:rPr lang="en-US" sz="1200" b="0" i="0" baseline="0" dirty="0" smtClean="0">
                <a:latin typeface="+mn-lt"/>
              </a:rPr>
              <a:t> tab, in the bottom right corner of the </a:t>
            </a:r>
            <a:r>
              <a:rPr lang="en-US" sz="1200" b="1" i="0" baseline="0" dirty="0" smtClean="0">
                <a:latin typeface="+mn-lt"/>
              </a:rPr>
              <a:t>Size </a:t>
            </a:r>
            <a:r>
              <a:rPr lang="en-US" sz="1200" b="0" i="0" baseline="0" dirty="0" smtClean="0">
                <a:latin typeface="+mn-lt"/>
              </a:rPr>
              <a:t>group, click the </a:t>
            </a:r>
            <a:r>
              <a:rPr lang="en-US" sz="1200" b="1" i="0" baseline="0" dirty="0" smtClean="0">
                <a:latin typeface="+mn-lt"/>
              </a:rPr>
              <a:t>Size and Position </a:t>
            </a:r>
            <a:r>
              <a:rPr lang="en-US" sz="1200" b="0" i="0" baseline="0" dirty="0" smtClean="0">
                <a:latin typeface="+mn-lt"/>
              </a:rPr>
              <a:t>dialog box launcher. </a:t>
            </a:r>
            <a:r>
              <a:rPr lang="en-US" sz="120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Format Shape </a:t>
            </a:r>
            <a:r>
              <a:rPr lang="en-US" sz="1200" i="0" baseline="0" dirty="0" smtClean="0">
                <a:latin typeface="+mn-lt"/>
              </a:rPr>
              <a:t>dialog box, click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in the left pane, and in the </a:t>
            </a:r>
            <a:r>
              <a:rPr lang="en-US" sz="1200" b="1" i="0" baseline="0" dirty="0" smtClean="0">
                <a:latin typeface="+mn-lt"/>
              </a:rPr>
              <a:t>Position</a:t>
            </a:r>
            <a:r>
              <a:rPr lang="en-US" sz="1200" i="0" baseline="0" dirty="0" smtClean="0">
                <a:latin typeface="+mn-lt"/>
              </a:rPr>
              <a:t> pane, do the following to position the third and fourth ovals: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 smtClean="0">
                <a:latin typeface="+mn-lt"/>
              </a:rPr>
              <a:t>Select the third oval on the slide, and then enter </a:t>
            </a:r>
            <a:r>
              <a:rPr lang="en-US" sz="1200" b="1" i="0" baseline="0" dirty="0" smtClean="0">
                <a:latin typeface="+mn-lt"/>
              </a:rPr>
              <a:t>3.52” </a:t>
            </a:r>
            <a:r>
              <a:rPr lang="en-US" sz="1200" b="0" i="0" baseline="0" dirty="0" smtClean="0">
                <a:latin typeface="+mn-lt"/>
              </a:rPr>
              <a:t>in the</a:t>
            </a:r>
            <a:r>
              <a:rPr lang="en-US" sz="1200" i="0" baseline="0" dirty="0" smtClean="0">
                <a:latin typeface="+mn-lt"/>
              </a:rPr>
              <a:t> </a:t>
            </a:r>
            <a:r>
              <a:rPr lang="en-US" sz="1200" b="1" i="0" baseline="0" dirty="0" smtClean="0">
                <a:latin typeface="+mn-lt"/>
              </a:rPr>
              <a:t>Horizontal</a:t>
            </a:r>
            <a:r>
              <a:rPr lang="en-US" sz="1200" i="0" baseline="0" dirty="0" smtClean="0">
                <a:latin typeface="+mn-lt"/>
              </a:rPr>
              <a:t> box and </a:t>
            </a:r>
            <a:r>
              <a:rPr lang="en-US" sz="1200" b="1" i="0" baseline="0" dirty="0" smtClean="0">
                <a:latin typeface="+mn-lt"/>
              </a:rPr>
              <a:t>4.27” </a:t>
            </a:r>
            <a:r>
              <a:rPr lang="en-US" sz="1200" b="0" i="0" baseline="0" dirty="0" smtClean="0">
                <a:latin typeface="+mn-lt"/>
              </a:rPr>
              <a:t>in the</a:t>
            </a:r>
            <a:r>
              <a:rPr lang="en-US" sz="1200" b="1" i="0" baseline="0" dirty="0" smtClean="0">
                <a:latin typeface="+mn-lt"/>
              </a:rPr>
              <a:t> Vertical </a:t>
            </a:r>
            <a:r>
              <a:rPr lang="en-US" sz="1200" b="0" i="0" baseline="0" dirty="0" smtClean="0">
                <a:latin typeface="+mn-lt"/>
              </a:rPr>
              <a:t>box.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 smtClean="0">
                <a:latin typeface="+mn-lt"/>
              </a:rPr>
              <a:t>Select the fourth oval on the slide, and then enter </a:t>
            </a:r>
            <a:r>
              <a:rPr lang="en-US" sz="1200" b="1" i="0" baseline="0" dirty="0" smtClean="0">
                <a:latin typeface="+mn-lt"/>
              </a:rPr>
              <a:t>2.99” </a:t>
            </a:r>
            <a:r>
              <a:rPr lang="en-US" sz="1200" b="0" i="0" baseline="0" dirty="0" smtClean="0">
                <a:latin typeface="+mn-lt"/>
              </a:rPr>
              <a:t>in the</a:t>
            </a:r>
            <a:r>
              <a:rPr lang="en-US" sz="1200" i="0" baseline="0" dirty="0" smtClean="0">
                <a:latin typeface="+mn-lt"/>
              </a:rPr>
              <a:t> </a:t>
            </a:r>
            <a:r>
              <a:rPr lang="en-US" sz="1200" b="1" i="0" baseline="0" dirty="0" smtClean="0">
                <a:latin typeface="+mn-lt"/>
              </a:rPr>
              <a:t>Horizontal</a:t>
            </a:r>
            <a:r>
              <a:rPr lang="en-US" sz="1200" i="0" baseline="0" dirty="0" smtClean="0">
                <a:latin typeface="+mn-lt"/>
              </a:rPr>
              <a:t> box and </a:t>
            </a:r>
            <a:r>
              <a:rPr lang="en-US" sz="1200" b="1" i="0" baseline="0" dirty="0" smtClean="0">
                <a:latin typeface="+mn-lt"/>
              </a:rPr>
              <a:t>5.66” </a:t>
            </a:r>
            <a:r>
              <a:rPr lang="en-US" sz="1200" b="0" i="0" baseline="0" dirty="0" smtClean="0">
                <a:latin typeface="+mn-lt"/>
              </a:rPr>
              <a:t>in the</a:t>
            </a:r>
            <a:r>
              <a:rPr lang="en-US" sz="1200" b="1" i="0" baseline="0" dirty="0" smtClean="0">
                <a:latin typeface="+mn-lt"/>
              </a:rPr>
              <a:t> Vertical </a:t>
            </a:r>
            <a:r>
              <a:rPr lang="en-US" sz="1200" b="0" i="0" baseline="0" dirty="0" smtClean="0">
                <a:latin typeface="+mn-lt"/>
              </a:rPr>
              <a:t>box.</a:t>
            </a:r>
            <a:endParaRPr lang="en-US" sz="120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+mn-lt"/>
              </a:rPr>
              <a:t>To reproduce the text on this slide, do the following:</a:t>
            </a:r>
            <a:endParaRPr lang="en-US" sz="1200" i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 smtClean="0">
                <a:latin typeface="+mn-lt"/>
              </a:rPr>
              <a:t>On</a:t>
            </a:r>
            <a:r>
              <a:rPr lang="en-US" sz="1200" i="0" baseline="0" dirty="0" smtClean="0">
                <a:latin typeface="+mn-lt"/>
              </a:rPr>
              <a:t> the </a:t>
            </a:r>
            <a:r>
              <a:rPr lang="en-US" sz="1200" b="1" i="0" baseline="0" dirty="0" smtClean="0">
                <a:latin typeface="+mn-lt"/>
              </a:rPr>
              <a:t>Insert</a:t>
            </a:r>
            <a:r>
              <a:rPr lang="en-US" sz="120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Text</a:t>
            </a:r>
            <a:r>
              <a:rPr lang="en-US" sz="120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Text Box</a:t>
            </a:r>
            <a:r>
              <a:rPr lang="en-US" sz="1200" i="0" baseline="0" dirty="0" smtClean="0">
                <a:latin typeface="+mn-lt"/>
              </a:rPr>
              <a:t>, and then on the slide, drag to draw the text box.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Enter text in the text box and select the text. O</a:t>
            </a:r>
            <a:r>
              <a:rPr lang="en-US" sz="1200" i="0" dirty="0" smtClean="0">
                <a:latin typeface="+mn-lt"/>
              </a:rPr>
              <a:t>n the </a:t>
            </a:r>
            <a:r>
              <a:rPr lang="en-US" sz="1200" b="1" i="0" dirty="0" smtClean="0">
                <a:latin typeface="+mn-lt"/>
              </a:rPr>
              <a:t>Home</a:t>
            </a:r>
            <a:r>
              <a:rPr lang="en-US" sz="120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Font</a:t>
            </a:r>
            <a:r>
              <a:rPr lang="en-US" sz="1200" i="0" baseline="0" dirty="0" smtClean="0">
                <a:latin typeface="+mn-lt"/>
              </a:rPr>
              <a:t> group, do the following: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Font </a:t>
            </a:r>
            <a:r>
              <a:rPr lang="en-US" sz="1200" i="0" baseline="0" dirty="0" smtClean="0">
                <a:latin typeface="+mn-lt"/>
              </a:rPr>
              <a:t>list, select </a:t>
            </a:r>
            <a:r>
              <a:rPr lang="en-US" sz="1200" b="1" i="0" baseline="0" dirty="0" smtClean="0">
                <a:latin typeface="+mn-lt"/>
              </a:rPr>
              <a:t>Corbel</a:t>
            </a:r>
            <a:r>
              <a:rPr lang="en-US" sz="1200" b="0" i="0" baseline="0" dirty="0" smtClean="0">
                <a:latin typeface="+mn-lt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 smtClean="0">
                <a:latin typeface="+mn-lt"/>
              </a:rPr>
              <a:t>In the </a:t>
            </a:r>
            <a:r>
              <a:rPr lang="en-US" sz="1200" b="1" i="0" baseline="0" dirty="0" smtClean="0">
                <a:latin typeface="+mn-lt"/>
              </a:rPr>
              <a:t>Font Size </a:t>
            </a:r>
            <a:r>
              <a:rPr lang="en-US" sz="1200" i="0" baseline="0" dirty="0" smtClean="0">
                <a:latin typeface="+mn-lt"/>
              </a:rPr>
              <a:t>list, select </a:t>
            </a:r>
            <a:r>
              <a:rPr lang="en-US" sz="1200" b="1" i="0" baseline="0" dirty="0" smtClean="0">
                <a:latin typeface="+mn-lt"/>
              </a:rPr>
              <a:t>22</a:t>
            </a:r>
            <a:r>
              <a:rPr lang="en-US" sz="1200" b="0" i="0" baseline="0" dirty="0" smtClean="0">
                <a:latin typeface="+mn-lt"/>
              </a:rPr>
              <a:t>.</a:t>
            </a:r>
            <a:r>
              <a:rPr lang="en-US" sz="1200" b="1" i="0" baseline="0" dirty="0" smtClean="0">
                <a:latin typeface="+mn-lt"/>
              </a:rPr>
              <a:t> </a:t>
            </a:r>
            <a:endParaRPr lang="en-US" sz="1200" i="0" baseline="0" dirty="0" smtClean="0">
              <a:latin typeface="+mn-l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i="0" baseline="0" dirty="0" smtClean="0">
                <a:latin typeface="+mn-lt"/>
              </a:rPr>
              <a:t>Click the arrow next to </a:t>
            </a:r>
            <a:r>
              <a:rPr lang="en-US" sz="1200" b="1" i="0" baseline="0" dirty="0" smtClean="0">
                <a:latin typeface="+mn-lt"/>
              </a:rPr>
              <a:t>Font Color</a:t>
            </a:r>
            <a:r>
              <a:rPr lang="en-US" sz="1200" b="0" i="0" baseline="0" dirty="0" smtClean="0">
                <a:latin typeface="+mn-lt"/>
              </a:rPr>
              <a:t>, and then under </a:t>
            </a:r>
            <a:r>
              <a:rPr lang="en-US" sz="1200" b="1" i="0" baseline="0" dirty="0" smtClean="0">
                <a:latin typeface="+mn-lt"/>
              </a:rPr>
              <a:t>Theme Colors</a:t>
            </a:r>
            <a:r>
              <a:rPr lang="en-US" sz="1200" b="0" i="0" baseline="0" dirty="0" smtClean="0">
                <a:latin typeface="+mn-lt"/>
              </a:rPr>
              <a:t> click </a:t>
            </a:r>
            <a:r>
              <a:rPr lang="en-US" sz="1200" b="1" i="0" baseline="0" dirty="0" smtClean="0">
                <a:latin typeface="+mn-lt"/>
              </a:rPr>
              <a:t>White, Background 1, Darker 50% </a:t>
            </a:r>
            <a:r>
              <a:rPr lang="en-US" sz="1200" b="0" i="0" baseline="0" dirty="0" smtClean="0">
                <a:latin typeface="+mn-lt"/>
              </a:rPr>
              <a:t>(sixth row, first option from the left).</a:t>
            </a:r>
            <a:endParaRPr lang="en-US" sz="1200" i="0" baseline="0" dirty="0" smtClean="0">
              <a:latin typeface="+mn-lt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On the </a:t>
            </a:r>
            <a:r>
              <a:rPr lang="en-US" sz="1200" b="1" i="0" baseline="0" dirty="0" smtClean="0">
                <a:latin typeface="+mn-lt"/>
              </a:rPr>
              <a:t>Home</a:t>
            </a:r>
            <a:r>
              <a:rPr lang="en-US" sz="1200" i="0" baseline="0" dirty="0" smtClean="0">
                <a:latin typeface="+mn-lt"/>
              </a:rPr>
              <a:t> tab, in the </a:t>
            </a:r>
            <a:r>
              <a:rPr lang="en-US" sz="1200" b="1" i="0" baseline="0" dirty="0" smtClean="0">
                <a:latin typeface="+mn-lt"/>
              </a:rPr>
              <a:t>Paragraph</a:t>
            </a:r>
            <a:r>
              <a:rPr lang="en-US" sz="1200" i="0" baseline="0" dirty="0" smtClean="0">
                <a:latin typeface="+mn-lt"/>
              </a:rPr>
              <a:t> group, click </a:t>
            </a:r>
            <a:r>
              <a:rPr lang="en-US" sz="1200" b="1" i="0" baseline="0" dirty="0" smtClean="0">
                <a:latin typeface="+mn-lt"/>
              </a:rPr>
              <a:t>Align Text Left </a:t>
            </a:r>
            <a:r>
              <a:rPr lang="en-US" sz="1200" i="0" baseline="0" dirty="0" smtClean="0">
                <a:latin typeface="+mn-lt"/>
              </a:rPr>
              <a:t>to align the text left in the text box.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On the slide, drag the text box to the right of the first oval.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 smtClean="0">
                <a:latin typeface="+mn-lt"/>
              </a:rPr>
              <a:t>Select the text box.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tab, in the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Clipboard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click the arrow to the right of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Copy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Duplicate</a:t>
            </a:r>
            <a:r>
              <a:rPr lang="en-US" sz="1200" b="0" i="0" baseline="0" dirty="0" smtClean="0">
                <a:latin typeface="+mn-lt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Click in the text box and edit the text.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Drag the second text box to the right of the second oval.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 smtClean="0">
                <a:latin typeface="+mn-lt"/>
              </a:rPr>
              <a:t>Repeat steps 5-7 to create the third and fourth text boxes, dragging them to the right of the third and fourth ovals. </a:t>
            </a:r>
          </a:p>
          <a:p>
            <a:endParaRPr lang="en-US" sz="1200" i="1" baseline="0" dirty="0" smtClean="0">
              <a:latin typeface="+mn-lt"/>
            </a:endParaRPr>
          </a:p>
          <a:p>
            <a:endParaRPr lang="en-US" sz="1200" i="1" baseline="0" dirty="0" smtClean="0">
              <a:latin typeface="+mn-lt"/>
            </a:endParaRPr>
          </a:p>
          <a:p>
            <a:r>
              <a:rPr lang="en-US" sz="1200" baseline="0" dirty="0" smtClean="0">
                <a:latin typeface="+mn-lt"/>
              </a:rPr>
              <a:t>To reproduce the animation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dirty="0" smtClean="0"/>
              <a:t> tab, in the </a:t>
            </a:r>
            <a:r>
              <a:rPr lang="en-US" sz="1200" b="1" dirty="0" smtClean="0"/>
              <a:t>Editing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Select</a:t>
            </a:r>
            <a:r>
              <a:rPr lang="en-US" sz="1200" dirty="0" smtClean="0"/>
              <a:t>, and then click </a:t>
            </a:r>
            <a:r>
              <a:rPr lang="en-US" sz="1200" b="1" dirty="0" smtClean="0"/>
              <a:t>Selection Pane</a:t>
            </a:r>
            <a:r>
              <a:rPr lang="en-US" sz="120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Selection and Visibility </a:t>
            </a:r>
            <a:r>
              <a:rPr lang="en-US" sz="1200" b="0" baseline="0" dirty="0" smtClean="0"/>
              <a:t>task pane, select the rectangle </a:t>
            </a:r>
            <a:r>
              <a:rPr lang="en-US" sz="1200" b="0" i="0" baseline="0" dirty="0" smtClean="0"/>
              <a:t>group.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Emphasis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Spin</a:t>
            </a:r>
            <a:r>
              <a:rPr lang="en-US" sz="1200" b="0" baseline="0" dirty="0" smtClean="0"/>
              <a:t>.</a:t>
            </a:r>
            <a:endParaRPr lang="en-US" sz="1200" baseline="0" dirty="0" smtClean="0"/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 </a:t>
            </a:r>
            <a:r>
              <a:rPr lang="en-US" sz="1200" b="0" baseline="0" dirty="0" smtClean="0"/>
              <a:t>dialog box launcher. In the </a:t>
            </a:r>
            <a:r>
              <a:rPr lang="en-US" sz="1200" b="1" baseline="0" dirty="0" smtClean="0"/>
              <a:t>Spin</a:t>
            </a:r>
            <a:r>
              <a:rPr lang="en-US" sz="1200" b="0" baseline="0" dirty="0" smtClean="0"/>
              <a:t> dialog box,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Effects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Amount </a:t>
            </a:r>
            <a:r>
              <a:rPr lang="en-US" sz="1200" b="0" dirty="0" smtClean="0"/>
              <a:t>list,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123</a:t>
            </a:r>
            <a:r>
              <a:rPr lang="en-US" sz="1200" b="1" baseline="0" dirty="0" smtClean="0">
                <a:latin typeface="Verdana"/>
                <a:ea typeface="Verdana"/>
                <a:cs typeface="Verdana"/>
              </a:rPr>
              <a:t>°</a:t>
            </a:r>
            <a:r>
              <a:rPr lang="en-US" sz="1200" b="0" baseline="0" dirty="0" smtClean="0">
                <a:latin typeface="Verdana"/>
                <a:ea typeface="Verdana"/>
                <a:cs typeface="Verdana"/>
              </a:rPr>
              <a:t>,</a:t>
            </a:r>
            <a:r>
              <a:rPr lang="en-US" sz="1200" b="1" baseline="0" dirty="0" smtClean="0">
                <a:latin typeface="Verdana"/>
                <a:ea typeface="Verdana"/>
                <a:cs typeface="Verdana"/>
              </a:rPr>
              <a:t> </a:t>
            </a:r>
            <a:r>
              <a:rPr lang="en-US" sz="1200" b="0" baseline="0" dirty="0" smtClean="0"/>
              <a:t>and then press ENTER. </a:t>
            </a:r>
            <a:r>
              <a:rPr lang="en-US" sz="1200" b="0" baseline="0" dirty="0" smtClean="0">
                <a:latin typeface="+mn-lt"/>
                <a:ea typeface="+mn-ea"/>
                <a:cs typeface="+mn-cs"/>
              </a:rPr>
              <a:t>Also in the </a:t>
            </a:r>
            <a:r>
              <a:rPr lang="en-US" sz="1200" b="1" baseline="0" dirty="0" smtClean="0">
                <a:latin typeface="+mn-lt"/>
                <a:ea typeface="+mn-ea"/>
                <a:cs typeface="+mn-cs"/>
              </a:rPr>
              <a:t>Amount</a:t>
            </a:r>
            <a:r>
              <a:rPr lang="en-US" sz="1200" b="0" baseline="0" dirty="0" smtClean="0">
                <a:latin typeface="+mn-lt"/>
                <a:ea typeface="+mn-ea"/>
                <a:cs typeface="+mn-cs"/>
              </a:rPr>
              <a:t> list,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Counterclockwise</a:t>
            </a:r>
            <a:r>
              <a:rPr lang="en-US" sz="1200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</a:t>
            </a:r>
            <a:r>
              <a:rPr lang="en-US" sz="1200" dirty="0" smtClean="0"/>
              <a:t>n the </a:t>
            </a:r>
            <a:r>
              <a:rPr lang="en-US" sz="1200" b="1" dirty="0" smtClean="0"/>
              <a:t>Duration </a:t>
            </a:r>
            <a:r>
              <a:rPr lang="en-US" sz="1200" baseline="0" dirty="0" smtClean="0"/>
              <a:t>box</a:t>
            </a:r>
            <a:r>
              <a:rPr lang="en-US" sz="1200" dirty="0" smtClean="0"/>
              <a:t>, select </a:t>
            </a:r>
            <a:r>
              <a:rPr lang="en-US" sz="1200" b="1" dirty="0" smtClean="0"/>
              <a:t>1.00</a:t>
            </a:r>
            <a:r>
              <a:rPr lang="en-US" sz="1200" dirty="0" smtClean="0"/>
              <a:t>. </a:t>
            </a:r>
          </a:p>
          <a:p>
            <a:pPr marL="6858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</a:t>
            </a:r>
            <a:r>
              <a:rPr lang="en-US" sz="1200" dirty="0" smtClean="0"/>
              <a:t>n </a:t>
            </a:r>
            <a:r>
              <a:rPr lang="en-US" sz="1200" b="0" baseline="0" dirty="0" smtClean="0"/>
              <a:t>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With Previous</a:t>
            </a:r>
            <a:r>
              <a:rPr lang="en-US" sz="1200" b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On the slide, select the first oval.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Animation, </a:t>
            </a:r>
            <a:r>
              <a:rPr lang="en-US" sz="1200" b="0" baseline="0" dirty="0" smtClean="0"/>
              <a:t>and then click </a:t>
            </a:r>
            <a:r>
              <a:rPr lang="en-US" sz="1200" b="1" baseline="0" dirty="0" smtClean="0"/>
              <a:t>More Emphasis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Add Emphasis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Fill Color</a:t>
            </a:r>
            <a:r>
              <a:rPr lang="en-US" sz="1200" b="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 </a:t>
            </a:r>
            <a:r>
              <a:rPr lang="en-US" sz="1200" b="0" baseline="0" dirty="0" smtClean="0"/>
              <a:t>dialog box launcher. In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dialog box, the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list, click </a:t>
            </a:r>
            <a:r>
              <a:rPr lang="en-US" sz="1200" b="1" baseline="0" dirty="0" smtClean="0"/>
              <a:t>More Colors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tab, enter values for Red:</a:t>
            </a:r>
            <a:r>
              <a:rPr lang="en-US" sz="1200" b="1" baseline="0" dirty="0" smtClean="0"/>
              <a:t>130</a:t>
            </a:r>
            <a:r>
              <a:rPr lang="en-US" sz="1200" b="0" baseline="0" dirty="0" smtClean="0"/>
              <a:t>, Green:</a:t>
            </a:r>
            <a:r>
              <a:rPr lang="en-US" sz="1200" b="1" baseline="0" dirty="0" smtClean="0"/>
              <a:t>153</a:t>
            </a:r>
            <a:r>
              <a:rPr lang="en-US" sz="1200" b="0" baseline="0" dirty="0" smtClean="0"/>
              <a:t>, Blue: </a:t>
            </a:r>
            <a:r>
              <a:rPr lang="en-US" sz="1200" b="1" baseline="0" dirty="0" smtClean="0"/>
              <a:t>117</a:t>
            </a:r>
            <a:r>
              <a:rPr lang="en-US" sz="1200" b="0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Duration </a:t>
            </a:r>
            <a:r>
              <a:rPr lang="en-US" sz="1200" b="0" baseline="0" dirty="0" smtClean="0"/>
              <a:t>box, , enter </a:t>
            </a:r>
            <a:r>
              <a:rPr lang="en-US" sz="1200" b="1" baseline="0" dirty="0" smtClean="0"/>
              <a:t>0.50</a:t>
            </a:r>
            <a:r>
              <a:rPr lang="en-US" sz="1200" b="0" baseline="0" dirty="0" smtClean="0"/>
              <a:t>.</a:t>
            </a:r>
          </a:p>
          <a:p>
            <a:pPr marL="6858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Start</a:t>
            </a:r>
            <a:r>
              <a:rPr lang="en-US" sz="1200" b="0" baseline="0" dirty="0" smtClean="0"/>
              <a:t> </a:t>
            </a:r>
            <a:r>
              <a:rPr lang="en-US" sz="1200" baseline="0" dirty="0" smtClean="0"/>
              <a:t>list</a:t>
            </a:r>
            <a:r>
              <a:rPr lang="en-US" sz="1200" b="0" baseline="0" dirty="0" smtClean="0"/>
              <a:t>, select </a:t>
            </a:r>
            <a:r>
              <a:rPr lang="en-US" sz="1200" b="1" baseline="0" dirty="0" smtClean="0"/>
              <a:t>After Previous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On the slide, select the first text box.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Fade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With Previous</a:t>
            </a:r>
            <a:r>
              <a:rPr lang="en-US" sz="1200" b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In the </a:t>
            </a:r>
            <a:r>
              <a:rPr lang="en-US" sz="1200" b="1" dirty="0" smtClean="0"/>
              <a:t>Duration </a:t>
            </a:r>
            <a:r>
              <a:rPr lang="en-US" sz="1200" baseline="0" dirty="0" smtClean="0"/>
              <a:t>box</a:t>
            </a:r>
            <a:r>
              <a:rPr lang="en-US" sz="1200" b="0" dirty="0" smtClean="0"/>
              <a:t>,</a:t>
            </a:r>
            <a:r>
              <a:rPr lang="en-US" sz="1200" b="0" baseline="0" dirty="0" smtClean="0"/>
              <a:t> enter </a:t>
            </a:r>
            <a:r>
              <a:rPr lang="en-US" sz="1200" b="1" baseline="0" dirty="0" smtClean="0"/>
              <a:t>0.50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Selection and Visibility </a:t>
            </a:r>
            <a:r>
              <a:rPr lang="en-US" sz="1200" b="0" baseline="0" dirty="0" smtClean="0"/>
              <a:t>task pane, select the rectangle </a:t>
            </a:r>
            <a:r>
              <a:rPr lang="en-US" sz="1200" b="0" i="0" baseline="0" dirty="0" smtClean="0"/>
              <a:t>group. </a:t>
            </a: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aseline="0" dirty="0" smtClean="0"/>
              <a:t>, and then under </a:t>
            </a:r>
            <a:r>
              <a:rPr lang="en-US" sz="1200" b="1" baseline="0" dirty="0" smtClean="0"/>
              <a:t>Emphasis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Spin</a:t>
            </a:r>
            <a:r>
              <a:rPr lang="en-US" sz="1200" b="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</a:t>
            </a:r>
            <a:r>
              <a:rPr lang="en-US" sz="1200" b="0" baseline="0" dirty="0" smtClean="0"/>
              <a:t> dialog box launcher. In the </a:t>
            </a:r>
            <a:r>
              <a:rPr lang="en-US" sz="1200" b="1" baseline="0" dirty="0" smtClean="0"/>
              <a:t>Spin</a:t>
            </a:r>
            <a:r>
              <a:rPr lang="en-US" sz="1200" b="0" baseline="0" dirty="0" smtClean="0"/>
              <a:t> dialog box,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Effects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Amount </a:t>
            </a:r>
            <a:r>
              <a:rPr lang="en-US" sz="1200" b="0" dirty="0" smtClean="0"/>
              <a:t>list,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box, enter </a:t>
            </a:r>
            <a:r>
              <a:rPr lang="en-US" sz="1200" b="1" baseline="0" dirty="0" smtClean="0"/>
              <a:t>22</a:t>
            </a:r>
            <a:r>
              <a:rPr lang="en-US" sz="1200" b="1" baseline="0" dirty="0" smtClean="0">
                <a:latin typeface="Verdana"/>
                <a:ea typeface="Verdana"/>
                <a:cs typeface="Verdana"/>
              </a:rPr>
              <a:t>°</a:t>
            </a:r>
            <a:r>
              <a:rPr lang="en-US" sz="1200" b="0" baseline="0" dirty="0" smtClean="0"/>
              <a:t>, and then press ENTER.</a:t>
            </a:r>
            <a:r>
              <a:rPr lang="en-US" sz="1200" dirty="0" smtClean="0"/>
              <a:t> </a:t>
            </a:r>
            <a:r>
              <a:rPr lang="en-US" sz="1200" b="0" baseline="0" dirty="0" smtClean="0"/>
              <a:t> Also in the </a:t>
            </a:r>
            <a:r>
              <a:rPr lang="en-US" sz="1200" b="1" baseline="0" dirty="0" smtClean="0"/>
              <a:t>Amount</a:t>
            </a:r>
            <a:r>
              <a:rPr lang="en-US" sz="1200" b="0" baseline="0" dirty="0" smtClean="0"/>
              <a:t> list, click </a:t>
            </a:r>
            <a:r>
              <a:rPr lang="en-US" sz="1200" b="1" baseline="0" dirty="0" smtClean="0"/>
              <a:t>Clockwise</a:t>
            </a:r>
            <a:r>
              <a:rPr lang="en-US" sz="1200" b="0" baseline="0" dirty="0" smtClean="0"/>
              <a:t>.</a:t>
            </a:r>
            <a:r>
              <a:rPr lang="en-US" sz="120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On Click</a:t>
            </a:r>
            <a:r>
              <a:rPr lang="en-US" sz="1200" b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</a:t>
            </a:r>
            <a:r>
              <a:rPr lang="en-US" sz="1200" b="0" i="0" baseline="0" dirty="0" smtClean="0"/>
              <a:t>the </a:t>
            </a:r>
            <a:r>
              <a:rPr lang="en-US" sz="1200" b="1" i="0" baseline="0" dirty="0" smtClean="0"/>
              <a:t>Duration </a:t>
            </a:r>
            <a:r>
              <a:rPr lang="en-US" sz="1200" b="0" i="0" baseline="0" dirty="0" smtClean="0"/>
              <a:t>box, enter </a:t>
            </a:r>
            <a:r>
              <a:rPr lang="en-US" sz="1200" b="1" i="0" baseline="0" dirty="0" smtClean="0"/>
              <a:t>0.50</a:t>
            </a:r>
            <a:r>
              <a:rPr lang="en-US" sz="1200" b="0" i="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On the slide, select the second oval.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More Emphasis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Add Emphasis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Fill Color</a:t>
            </a:r>
            <a:r>
              <a:rPr lang="en-US" sz="1200" b="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 </a:t>
            </a:r>
            <a:r>
              <a:rPr lang="en-US" sz="1200" b="0" baseline="0" dirty="0" smtClean="0"/>
              <a:t>dialog box launcher.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dialog box,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list, click </a:t>
            </a:r>
            <a:r>
              <a:rPr lang="en-US" sz="1200" b="1" baseline="0" dirty="0" smtClean="0"/>
              <a:t>More Colors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tab, enter values for Red:</a:t>
            </a:r>
            <a:r>
              <a:rPr lang="en-US" sz="1200" b="1" baseline="0" dirty="0" smtClean="0"/>
              <a:t>130</a:t>
            </a:r>
            <a:r>
              <a:rPr lang="en-US" sz="1200" b="0" baseline="0" dirty="0" smtClean="0"/>
              <a:t>, Green:</a:t>
            </a:r>
            <a:r>
              <a:rPr lang="en-US" sz="1200" b="1" baseline="0" dirty="0" smtClean="0"/>
              <a:t>153</a:t>
            </a:r>
            <a:r>
              <a:rPr lang="en-US" sz="1200" b="0" baseline="0" dirty="0" smtClean="0"/>
              <a:t>, Blue: </a:t>
            </a:r>
            <a:r>
              <a:rPr lang="en-US" sz="1200" b="1" baseline="0" dirty="0" smtClean="0"/>
              <a:t>117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Start</a:t>
            </a:r>
            <a:r>
              <a:rPr lang="en-US" sz="1200" b="0" baseline="0" dirty="0" smtClean="0"/>
              <a:t> </a:t>
            </a:r>
            <a:r>
              <a:rPr lang="en-US" sz="1200" baseline="0" dirty="0" smtClean="0"/>
              <a:t>list</a:t>
            </a:r>
            <a:r>
              <a:rPr lang="en-US" sz="1200" b="0" baseline="0" dirty="0" smtClean="0"/>
              <a:t>, select </a:t>
            </a:r>
            <a:r>
              <a:rPr lang="en-US" sz="1200" b="1" baseline="0" dirty="0" smtClean="0"/>
              <a:t>After Previous</a:t>
            </a:r>
            <a:r>
              <a:rPr lang="en-US" sz="1200" b="0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Duration </a:t>
            </a:r>
            <a:r>
              <a:rPr lang="en-US" sz="1200" b="0" baseline="0" dirty="0" smtClean="0"/>
              <a:t>box, enter </a:t>
            </a:r>
            <a:r>
              <a:rPr lang="en-US" sz="1200" b="1" baseline="0" dirty="0" smtClean="0"/>
              <a:t>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On the slide, select the second text box.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Fade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With Previous</a:t>
            </a:r>
            <a:r>
              <a:rPr lang="en-US" sz="1200" b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In the </a:t>
            </a:r>
            <a:r>
              <a:rPr lang="en-US" sz="1200" b="1" dirty="0" smtClean="0"/>
              <a:t>Duration </a:t>
            </a:r>
            <a:r>
              <a:rPr lang="en-US" sz="1200" b="0" baseline="0" dirty="0" smtClean="0"/>
              <a:t>box</a:t>
            </a:r>
            <a:r>
              <a:rPr lang="en-US" sz="1200" b="0" dirty="0" smtClean="0"/>
              <a:t>,</a:t>
            </a:r>
            <a:r>
              <a:rPr lang="en-US" sz="1200" b="0" baseline="0" dirty="0" smtClean="0"/>
              <a:t> enter </a:t>
            </a:r>
            <a:r>
              <a:rPr lang="en-US" sz="1200" b="1" baseline="0" dirty="0" smtClean="0"/>
              <a:t>0.50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On the slide, select the third oval.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More Emphasis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Add Emphasis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Fill Color</a:t>
            </a:r>
            <a:r>
              <a:rPr lang="en-US" sz="1200" b="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 </a:t>
            </a:r>
            <a:r>
              <a:rPr lang="en-US" sz="1200" b="0" baseline="0" dirty="0" smtClean="0"/>
              <a:t>dialog box launcher.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dialog box,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list, click </a:t>
            </a:r>
            <a:r>
              <a:rPr lang="en-US" sz="1200" b="1" baseline="0" dirty="0" smtClean="0"/>
              <a:t>More Colors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tab, enter values for Red:</a:t>
            </a:r>
            <a:r>
              <a:rPr lang="en-US" sz="1200" b="1" baseline="0" dirty="0" smtClean="0"/>
              <a:t>130</a:t>
            </a:r>
            <a:r>
              <a:rPr lang="en-US" sz="1200" b="0" baseline="0" dirty="0" smtClean="0"/>
              <a:t>, Green:</a:t>
            </a:r>
            <a:r>
              <a:rPr lang="en-US" sz="1200" b="1" baseline="0" dirty="0" smtClean="0"/>
              <a:t>153</a:t>
            </a:r>
            <a:r>
              <a:rPr lang="en-US" sz="1200" b="0" baseline="0" dirty="0" smtClean="0"/>
              <a:t>, Blue: </a:t>
            </a:r>
            <a:r>
              <a:rPr lang="en-US" sz="1200" b="1" baseline="0" dirty="0" smtClean="0"/>
              <a:t>117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Start</a:t>
            </a:r>
            <a:r>
              <a:rPr lang="en-US" sz="1200" b="0" baseline="0" dirty="0" smtClean="0"/>
              <a:t> </a:t>
            </a:r>
            <a:r>
              <a:rPr lang="en-US" sz="1200" baseline="0" dirty="0" smtClean="0"/>
              <a:t>list</a:t>
            </a:r>
            <a:r>
              <a:rPr lang="en-US" sz="1200" b="0" baseline="0" dirty="0" smtClean="0"/>
              <a:t>, select </a:t>
            </a:r>
            <a:r>
              <a:rPr lang="en-US" sz="1200" b="1" baseline="0" dirty="0" smtClean="0"/>
              <a:t>After Previous</a:t>
            </a:r>
            <a:r>
              <a:rPr lang="en-US" sz="1200" b="0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Speed</a:t>
            </a:r>
            <a:r>
              <a:rPr lang="en-US" sz="1200" b="0" baseline="0" dirty="0" smtClean="0"/>
              <a:t> </a:t>
            </a:r>
            <a:r>
              <a:rPr lang="en-US" sz="1200" baseline="0" dirty="0" smtClean="0"/>
              <a:t>list</a:t>
            </a:r>
            <a:r>
              <a:rPr lang="en-US" sz="1200" b="0" baseline="0" dirty="0" smtClean="0"/>
              <a:t>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On the slide, select the third text box.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Fade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Also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With Previous</a:t>
            </a:r>
            <a:r>
              <a:rPr lang="en-US" sz="1200" b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In the </a:t>
            </a:r>
            <a:r>
              <a:rPr lang="en-US" sz="1200" b="1" dirty="0" smtClean="0"/>
              <a:t>Duration </a:t>
            </a:r>
            <a:r>
              <a:rPr lang="en-US" sz="1200" b="0" dirty="0" smtClean="0"/>
              <a:t>box, enter </a:t>
            </a:r>
            <a:r>
              <a:rPr lang="en-US" sz="1200" b="1" dirty="0" smtClean="0"/>
              <a:t>0.50.</a:t>
            </a:r>
            <a:endParaRPr lang="en-US" sz="1200" b="0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 smtClean="0"/>
              <a:t>On the slide, select the fourth oval.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 </a:t>
            </a:r>
            <a:r>
              <a:rPr lang="en-US" sz="1200" b="0" baseline="0" dirty="0" smtClean="0"/>
              <a:t>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 and then click </a:t>
            </a:r>
            <a:r>
              <a:rPr lang="en-US" sz="1200" b="1" baseline="0" dirty="0" smtClean="0"/>
              <a:t>More Emphasis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Add Emphasis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Fill Color</a:t>
            </a:r>
            <a:r>
              <a:rPr lang="en-US" sz="1200" b="0" baseline="0" dirty="0" smtClean="0"/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Animation</a:t>
            </a:r>
            <a:r>
              <a:rPr lang="en-US" sz="1200" b="0" baseline="0" dirty="0" smtClean="0"/>
              <a:t> group, click the </a:t>
            </a:r>
            <a:r>
              <a:rPr lang="en-US" sz="1200" b="1" baseline="0" dirty="0" smtClean="0"/>
              <a:t>Effect Options </a:t>
            </a:r>
            <a:r>
              <a:rPr lang="en-US" sz="1200" b="0" baseline="0" dirty="0" smtClean="0"/>
              <a:t>dialog box launcher.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dialog box,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Fill Color </a:t>
            </a:r>
            <a:r>
              <a:rPr lang="en-US" sz="1200" b="0" baseline="0" dirty="0" smtClean="0"/>
              <a:t>list, click </a:t>
            </a:r>
            <a:r>
              <a:rPr lang="en-US" sz="1200" b="1" baseline="0" dirty="0" smtClean="0"/>
              <a:t>More Colors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Custom</a:t>
            </a:r>
            <a:r>
              <a:rPr lang="en-US" sz="1200" b="0" baseline="0" dirty="0" smtClean="0"/>
              <a:t> tab, enter values for Red:</a:t>
            </a:r>
            <a:r>
              <a:rPr lang="en-US" sz="1200" b="1" baseline="0" dirty="0" smtClean="0"/>
              <a:t>130</a:t>
            </a:r>
            <a:r>
              <a:rPr lang="en-US" sz="1200" b="0" baseline="0" dirty="0" smtClean="0"/>
              <a:t>, Green:</a:t>
            </a:r>
            <a:r>
              <a:rPr lang="en-US" sz="1200" b="1" baseline="0" dirty="0" smtClean="0"/>
              <a:t>153</a:t>
            </a:r>
            <a:r>
              <a:rPr lang="en-US" sz="1200" b="0" baseline="0" dirty="0" smtClean="0"/>
              <a:t>, Blue: </a:t>
            </a:r>
            <a:r>
              <a:rPr lang="en-US" sz="1200" b="1" baseline="0" dirty="0" smtClean="0"/>
              <a:t>117</a:t>
            </a:r>
            <a:r>
              <a:rPr lang="en-US" sz="1200" b="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Start</a:t>
            </a:r>
            <a:r>
              <a:rPr lang="en-US" sz="1200" b="0" baseline="0" dirty="0" smtClean="0"/>
              <a:t> </a:t>
            </a:r>
            <a:r>
              <a:rPr lang="en-US" sz="1200" baseline="0" dirty="0" smtClean="0"/>
              <a:t>list</a:t>
            </a:r>
            <a:r>
              <a:rPr lang="en-US" sz="1200" b="0" baseline="0" dirty="0" smtClean="0"/>
              <a:t>, select </a:t>
            </a:r>
            <a:r>
              <a:rPr lang="en-US" sz="1200" b="1" baseline="0" dirty="0" smtClean="0"/>
              <a:t>After Previous</a:t>
            </a:r>
            <a:r>
              <a:rPr lang="en-US" sz="1200" b="0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Duration </a:t>
            </a:r>
            <a:r>
              <a:rPr lang="en-US" sz="1200" baseline="0" dirty="0" smtClean="0"/>
              <a:t>box</a:t>
            </a:r>
            <a:r>
              <a:rPr lang="en-US" sz="1200" b="0" baseline="0" dirty="0" smtClean="0"/>
              <a:t>, enter </a:t>
            </a:r>
            <a:r>
              <a:rPr lang="en-US" sz="1200" b="1" baseline="0" dirty="0" smtClean="0"/>
              <a:t>0.50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On the slide, select the fourth text box. 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Advanced Animation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 Animation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and then under </a:t>
            </a:r>
            <a:r>
              <a:rPr lang="en-US" sz="1200" b="1" baseline="0" dirty="0" smtClean="0"/>
              <a:t>Entrance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Fade</a:t>
            </a:r>
            <a:r>
              <a:rPr lang="en-US" sz="1200" b="0" baseline="0" dirty="0" smtClean="0"/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 group,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 smtClean="0"/>
              <a:t>In the</a:t>
            </a:r>
            <a:r>
              <a:rPr lang="en-US" sz="1200" baseline="0" dirty="0" smtClean="0"/>
              <a:t> </a:t>
            </a:r>
            <a:r>
              <a:rPr lang="en-US" sz="1200" b="1" dirty="0" smtClean="0"/>
              <a:t>Start</a:t>
            </a:r>
            <a:r>
              <a:rPr lang="en-US" sz="1200" baseline="0" dirty="0" smtClean="0"/>
              <a:t> list, select</a:t>
            </a:r>
            <a:r>
              <a:rPr lang="en-US" sz="1200" dirty="0" smtClean="0"/>
              <a:t> </a:t>
            </a:r>
            <a:r>
              <a:rPr lang="en-US" sz="1200" b="1" dirty="0" smtClean="0"/>
              <a:t>With Previous</a:t>
            </a:r>
            <a:r>
              <a:rPr lang="en-US" sz="1200" b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In the </a:t>
            </a:r>
            <a:r>
              <a:rPr lang="en-US" sz="1200" b="1" dirty="0" smtClean="0"/>
              <a:t>Duration </a:t>
            </a:r>
            <a:r>
              <a:rPr lang="en-US" sz="1200" baseline="0" dirty="0" smtClean="0"/>
              <a:t>box</a:t>
            </a:r>
            <a:r>
              <a:rPr lang="en-US" sz="1200" b="0" dirty="0" smtClean="0"/>
              <a:t>,</a:t>
            </a:r>
            <a:r>
              <a:rPr lang="en-US" sz="1200" b="0" baseline="0" dirty="0" smtClean="0"/>
              <a:t> enter </a:t>
            </a:r>
            <a:r>
              <a:rPr lang="en-US" sz="1200" b="1" baseline="0" dirty="0" smtClean="0"/>
              <a:t>0:50</a:t>
            </a:r>
            <a:r>
              <a:rPr lang="en-US" sz="1200" b="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86487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2251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0039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469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5215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25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3132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4056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8359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105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550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0292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90501-3596-40B7-8BA4-B434CEAB9EA2}" type="datetimeFigureOut">
              <a:rPr lang="es-EC" smtClean="0"/>
              <a:t>16/06/2015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5E3AD-6FE3-4FA5-904F-3EA265158CB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2194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C" b="1" dirty="0" smtClean="0"/>
              <a:t>Foro Internacional: “Acceso a Medicamentos y Propiedad Intelectual: Hepatitis C y VIH”</a:t>
            </a:r>
            <a:endParaRPr lang="es-EC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Experiencia de producción pública en Ecuador </a:t>
            </a:r>
          </a:p>
          <a:p>
            <a:r>
              <a:rPr lang="es-EC" dirty="0" smtClean="0"/>
              <a:t>Verónica Espinosa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8576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C" dirty="0" smtClean="0"/>
              <a:t>Ley de Creación del Instituto Nacional de Higiene Leopoldo </a:t>
            </a:r>
            <a:r>
              <a:rPr lang="es-EC" dirty="0" err="1" smtClean="0"/>
              <a:t>Izquieta</a:t>
            </a:r>
            <a:r>
              <a:rPr lang="es-EC" dirty="0" smtClean="0"/>
              <a:t> </a:t>
            </a:r>
            <a:r>
              <a:rPr lang="es-EC" dirty="0" err="1" smtClean="0"/>
              <a:t>Perez</a:t>
            </a:r>
            <a:r>
              <a:rPr lang="es-EC" dirty="0" smtClean="0"/>
              <a:t> 1941: “</a:t>
            </a:r>
            <a:r>
              <a:rPr lang="es-EC" i="1" dirty="0" smtClean="0"/>
              <a:t>COMERCIALES</a:t>
            </a:r>
            <a:r>
              <a:rPr lang="es-EC" i="1" dirty="0"/>
              <a:t>. De reparación y venta a bajo costo de productos que elabore, cuando sean de utilidad para la conservación de la Salud Pública”. </a:t>
            </a:r>
            <a:endParaRPr lang="es-EC" i="1" dirty="0" smtClean="0"/>
          </a:p>
          <a:p>
            <a:pPr lvl="1"/>
            <a:r>
              <a:rPr lang="es-EC" dirty="0" smtClean="0"/>
              <a:t>Permitió la producción de vacunas y biológicos de prioridad nacional.</a:t>
            </a:r>
          </a:p>
          <a:p>
            <a:r>
              <a:rPr lang="es-EC" dirty="0" smtClean="0"/>
              <a:t>LIFE trabajando en producción de medicamentos desde 1940 como iniciativa pública de inicio.</a:t>
            </a:r>
          </a:p>
          <a:p>
            <a:pPr lvl="1"/>
            <a:r>
              <a:rPr lang="es-EC" dirty="0" smtClean="0"/>
              <a:t>Continua su producción hasta la fecha como uno de los más grandes laboratorios nacionales en el Ecuador.</a:t>
            </a:r>
          </a:p>
          <a:p>
            <a:pPr lvl="1"/>
            <a:endParaRPr lang="es-EC" dirty="0"/>
          </a:p>
        </p:txBody>
      </p:sp>
      <p:sp>
        <p:nvSpPr>
          <p:cNvPr id="5" name="Rectangle 4"/>
          <p:cNvSpPr/>
          <p:nvPr/>
        </p:nvSpPr>
        <p:spPr>
          <a:xfrm>
            <a:off x="4921204" y="1211329"/>
            <a:ext cx="428726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350" dirty="0"/>
              <a:t>RESEÑA HISTÓRICA PRODUCCIÓN PÚBLICA DE FARMACOS </a:t>
            </a:r>
          </a:p>
        </p:txBody>
      </p:sp>
    </p:spTree>
    <p:extLst>
      <p:ext uri="{BB962C8B-B14F-4D97-AF65-F5344CB8AC3E}">
        <p14:creationId xmlns:p14="http://schemas.microsoft.com/office/powerpoint/2010/main" val="91232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7786" y="1046271"/>
            <a:ext cx="8415247" cy="48364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La constitución del Ecuador garantiza el acceso justo y equitativo a la salud: </a:t>
            </a:r>
            <a:r>
              <a:rPr lang="es-ES" sz="1275" b="1" dirty="0"/>
              <a:t>(constitución 2008)</a:t>
            </a:r>
          </a:p>
          <a:p>
            <a:pPr lvl="1"/>
            <a:endParaRPr lang="es-ES" sz="975" b="1" dirty="0"/>
          </a:p>
          <a:p>
            <a:pPr marL="0" indent="0">
              <a:buNone/>
              <a:defRPr/>
            </a:pPr>
            <a:r>
              <a:rPr lang="es-ES" sz="1575" i="1" dirty="0"/>
              <a:t>“Art. 32.- La salud es un derecho que garantiza el Estado, cuya realización </a:t>
            </a:r>
            <a:r>
              <a:rPr lang="es-ES" sz="1575" b="1" i="1" dirty="0"/>
              <a:t>se vincula al ejercicio de otros derechos, </a:t>
            </a:r>
            <a:r>
              <a:rPr lang="es-ES" sz="1575" i="1" dirty="0"/>
              <a:t>entre ellos el derecho al agua, la alimentación, la educación, la cultura física, el trabajo, la seguridad social, los ambientes sanos y otros </a:t>
            </a:r>
            <a:r>
              <a:rPr lang="es-ES" sz="1575" b="1" i="1" dirty="0"/>
              <a:t>que sustentan el buen vivir.</a:t>
            </a:r>
          </a:p>
          <a:p>
            <a:r>
              <a:rPr lang="es-ES" sz="1575" i="1" dirty="0"/>
              <a:t>El Estado </a:t>
            </a:r>
            <a:r>
              <a:rPr lang="es-ES" sz="1575" b="1" i="1" dirty="0"/>
              <a:t>garantizará este derecho mediante políticas económicas, sociales, culturales, educativas y ambientales</a:t>
            </a:r>
            <a:r>
              <a:rPr lang="es-ES" sz="1575" i="1" dirty="0"/>
              <a:t>; y el acceso permanente, oportuno y sin exclusión a programas, acciones y servicios de promoción y atención integral de salud…..”</a:t>
            </a:r>
            <a:r>
              <a:rPr lang="es-ES" altLang="es-ES" sz="1125" i="1" dirty="0"/>
              <a:t> </a:t>
            </a:r>
          </a:p>
          <a:p>
            <a:pPr marL="0" indent="0">
              <a:buNone/>
            </a:pPr>
            <a:r>
              <a:rPr lang="es-ES" altLang="es-ES" sz="1575" i="1" dirty="0"/>
              <a:t>Art. 363.- El Estado será responsable de:</a:t>
            </a:r>
          </a:p>
          <a:p>
            <a:pPr marL="728663" lvl="1" indent="-385763">
              <a:buFont typeface="Calibri" pitchFamily="34" charset="0"/>
              <a:buAutoNum type="arabicPeriod" startAt="7"/>
            </a:pPr>
            <a:r>
              <a:rPr lang="es-ES" altLang="es-ES" sz="1575" i="1" dirty="0"/>
              <a:t>Garantizar la </a:t>
            </a:r>
            <a:r>
              <a:rPr lang="es-ES" altLang="es-ES" sz="1575" b="1" i="1" dirty="0"/>
              <a:t>disponibilidad y acceso a medicamentos de calidad, seguros y eficaces</a:t>
            </a:r>
            <a:r>
              <a:rPr lang="es-ES" altLang="es-ES" sz="1575" i="1" dirty="0"/>
              <a:t>, regular su comercialización y promover la producción nacional y la utilización de medicamentos genéricos que respondan a las necesidades epidemiológicas de la población. En el acceso a medicamentos, los intereses de la salud pública prevalecerán sobre los económicos y comerciales. </a:t>
            </a:r>
          </a:p>
          <a:p>
            <a:pPr marL="0" indent="0">
              <a:buNone/>
            </a:pPr>
            <a:endParaRPr lang="es-ES" sz="1275" b="1" dirty="0"/>
          </a:p>
          <a:p>
            <a:r>
              <a:rPr lang="es-ES" dirty="0" smtClean="0"/>
              <a:t>El Ecuador incrementó su gasto social en los últimos años llegando a ocupar mas de 500USD$ per cápita en el 2012 </a:t>
            </a:r>
            <a:r>
              <a:rPr lang="es-ES" sz="1425" b="1" dirty="0"/>
              <a:t>(</a:t>
            </a:r>
            <a:r>
              <a:rPr lang="es-ES" sz="1425" b="1" dirty="0" err="1"/>
              <a:t>Senplades</a:t>
            </a:r>
            <a:r>
              <a:rPr lang="es-ES" sz="1425" b="1" dirty="0"/>
              <a:t> 2012)</a:t>
            </a:r>
          </a:p>
          <a:p>
            <a:r>
              <a:rPr lang="es-ES" dirty="0" smtClean="0"/>
              <a:t>Existe una mejor distribución de los ingresos económicos </a:t>
            </a:r>
            <a:r>
              <a:rPr lang="es-ES" sz="1275" b="1" dirty="0"/>
              <a:t>(</a:t>
            </a:r>
            <a:r>
              <a:rPr lang="es-ES" sz="1275" b="1" dirty="0" err="1"/>
              <a:t>Senplades</a:t>
            </a:r>
            <a:r>
              <a:rPr lang="es-ES" sz="1275" b="1" dirty="0"/>
              <a:t> 2013)</a:t>
            </a:r>
            <a:endParaRPr lang="es-ES" b="1" dirty="0" smtClean="0"/>
          </a:p>
          <a:p>
            <a:r>
              <a:rPr lang="es-ES" dirty="0"/>
              <a:t>El mercado farmacéutico Ecuatoriano asciende a ~1.5 billones al año </a:t>
            </a:r>
            <a:r>
              <a:rPr lang="es-ES" sz="1200" b="1" dirty="0"/>
              <a:t>(IMS, BCE 2013).</a:t>
            </a:r>
          </a:p>
          <a:p>
            <a:endParaRPr lang="es-ES" dirty="0" smtClean="0"/>
          </a:p>
          <a:p>
            <a:endParaRPr lang="es-ES" sz="1200" b="1" dirty="0"/>
          </a:p>
        </p:txBody>
      </p:sp>
      <p:sp>
        <p:nvSpPr>
          <p:cNvPr id="4" name="Rectángulo 3"/>
          <p:cNvSpPr/>
          <p:nvPr/>
        </p:nvSpPr>
        <p:spPr>
          <a:xfrm>
            <a:off x="6253750" y="857250"/>
            <a:ext cx="1728192" cy="3780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350" dirty="0"/>
              <a:t>INTRODUCCIÓN </a:t>
            </a:r>
          </a:p>
        </p:txBody>
      </p:sp>
      <p:pic>
        <p:nvPicPr>
          <p:cNvPr id="5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55" y="876183"/>
            <a:ext cx="173528" cy="17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 Título"/>
          <p:cNvSpPr txBox="1">
            <a:spLocks/>
          </p:cNvSpPr>
          <p:nvPr/>
        </p:nvSpPr>
        <p:spPr bwMode="auto">
          <a:xfrm>
            <a:off x="8874" y="674694"/>
            <a:ext cx="693939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es-EC" sz="2100" dirty="0">
                <a:latin typeface="Arial Rounded MT Bold" pitchFamily="34" charset="0"/>
              </a:rPr>
              <a:t>Políticas Públicas de Investigación</a:t>
            </a:r>
          </a:p>
        </p:txBody>
      </p:sp>
      <p:pic>
        <p:nvPicPr>
          <p:cNvPr id="21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55" y="876183"/>
            <a:ext cx="173528" cy="17352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419" y="1322767"/>
            <a:ext cx="3193858" cy="19184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044" y="1290719"/>
            <a:ext cx="3706957" cy="20590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635" y="4239091"/>
            <a:ext cx="3200813" cy="1627406"/>
          </a:xfrm>
          <a:prstGeom prst="rect">
            <a:avLst/>
          </a:prstGeom>
        </p:spPr>
      </p:pic>
      <p:sp>
        <p:nvSpPr>
          <p:cNvPr id="7" name="Proceso 6"/>
          <p:cNvSpPr/>
          <p:nvPr/>
        </p:nvSpPr>
        <p:spPr>
          <a:xfrm>
            <a:off x="1277634" y="1030779"/>
            <a:ext cx="1890210" cy="291988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350" dirty="0"/>
              <a:t>Mercado Farmacéutico </a:t>
            </a:r>
            <a:endParaRPr lang="en-CA" sz="1350" dirty="0"/>
          </a:p>
        </p:txBody>
      </p:sp>
      <p:sp>
        <p:nvSpPr>
          <p:cNvPr id="11" name="Proceso 10"/>
          <p:cNvSpPr/>
          <p:nvPr/>
        </p:nvSpPr>
        <p:spPr>
          <a:xfrm>
            <a:off x="5166170" y="962947"/>
            <a:ext cx="1890210" cy="291988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350" dirty="0"/>
              <a:t>Gato per Cápita</a:t>
            </a:r>
            <a:endParaRPr lang="en-CA" sz="1350" dirty="0"/>
          </a:p>
        </p:txBody>
      </p:sp>
      <p:sp>
        <p:nvSpPr>
          <p:cNvPr id="12" name="Proceso 11"/>
          <p:cNvSpPr/>
          <p:nvPr/>
        </p:nvSpPr>
        <p:spPr>
          <a:xfrm>
            <a:off x="1279003" y="3370959"/>
            <a:ext cx="1890210" cy="291988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350" dirty="0"/>
              <a:t>Índice de </a:t>
            </a:r>
            <a:r>
              <a:rPr lang="es-EC" sz="1350" dirty="0" err="1"/>
              <a:t>Gini</a:t>
            </a:r>
            <a:r>
              <a:rPr lang="es-EC" sz="1350" dirty="0"/>
              <a:t> </a:t>
            </a:r>
            <a:endParaRPr lang="en-CA" sz="1350" dirty="0"/>
          </a:p>
        </p:txBody>
      </p:sp>
      <p:sp>
        <p:nvSpPr>
          <p:cNvPr id="13" name="Proceso 12"/>
          <p:cNvSpPr/>
          <p:nvPr/>
        </p:nvSpPr>
        <p:spPr>
          <a:xfrm>
            <a:off x="5105657" y="3466745"/>
            <a:ext cx="1890210" cy="291988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350" dirty="0"/>
              <a:t>Inversión Social</a:t>
            </a:r>
            <a:endParaRPr lang="en-CA" sz="135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0366" y="3915055"/>
            <a:ext cx="3541717" cy="208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6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65766" y="782706"/>
            <a:ext cx="5751258" cy="96431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1800" dirty="0"/>
          </a:p>
          <a:p>
            <a:r>
              <a:rPr lang="es-ES" sz="1800" dirty="0"/>
              <a:t>En el Ecuador el gasto de bolsillo destinado para medicamentos es mayor en los deciles mas pobres de la sociedad ecuatoriana </a:t>
            </a:r>
            <a:r>
              <a:rPr lang="es-ES" sz="1200" dirty="0"/>
              <a:t>(INEC 2014).</a:t>
            </a:r>
          </a:p>
          <a:p>
            <a:endParaRPr lang="es-ES" sz="1800" dirty="0"/>
          </a:p>
          <a:p>
            <a:endParaRPr lang="es-ES" sz="9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1813685"/>
            <a:ext cx="6534726" cy="41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1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53" y="2045628"/>
            <a:ext cx="6172735" cy="3955123"/>
          </a:xfrm>
          <a:prstGeom prst="rect">
            <a:avLst/>
          </a:prstGeom>
        </p:spPr>
      </p:pic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2681790" y="566682"/>
            <a:ext cx="5859270" cy="134235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1800" dirty="0"/>
          </a:p>
          <a:p>
            <a:r>
              <a:rPr lang="es-ES" sz="1800" dirty="0"/>
              <a:t>En el Ecuador el acceso a medicamentos a pesar del elevado gasto en salud e inversión social sigue siendo inequitativo</a:t>
            </a:r>
            <a:r>
              <a:rPr lang="es-ES" sz="1200" dirty="0"/>
              <a:t>(INEC 2014).</a:t>
            </a:r>
          </a:p>
          <a:p>
            <a:endParaRPr lang="es-ES" sz="1800" dirty="0"/>
          </a:p>
          <a:p>
            <a:endParaRPr lang="es-ES" sz="900" b="1" dirty="0"/>
          </a:p>
        </p:txBody>
      </p:sp>
    </p:spTree>
    <p:extLst>
      <p:ext uri="{BB962C8B-B14F-4D97-AF65-F5344CB8AC3E}">
        <p14:creationId xmlns:p14="http://schemas.microsoft.com/office/powerpoint/2010/main" val="29928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9710" y="1170095"/>
            <a:ext cx="8272080" cy="3391941"/>
          </a:xfrm>
        </p:spPr>
        <p:txBody>
          <a:bodyPr>
            <a:noAutofit/>
          </a:bodyPr>
          <a:lstStyle/>
          <a:p>
            <a:r>
              <a:rPr lang="es-EC" sz="1500" dirty="0"/>
              <a:t>Ecuador enfocado en mejorar el acceso a medicamentos de calidad seguros y eficaces creó en ENFARMA EP en 2009 mediante Decreto Ejecutivo No. 181 publicado en el Suplemento del Registro Oficial No. 98, de 30 de diciembre de 2009.</a:t>
            </a:r>
          </a:p>
          <a:p>
            <a:pPr algn="just"/>
            <a:r>
              <a:rPr lang="es-EC" sz="1500" dirty="0"/>
              <a:t>ENFARMA EP tiene como objetivo principal “desarrollar, producir y comercializar, con investigación científica y tecnología de punta, medicamentos e insumos químicos seguros y eficaces, para uso humano, veterinario y agroforestal, a precios socialmente justos, enfocados en el bienestar de la sociedad ecuatoriana”.</a:t>
            </a:r>
            <a:endParaRPr lang="es-ES" sz="1500" dirty="0"/>
          </a:p>
          <a:p>
            <a:pPr algn="just"/>
            <a:endParaRPr lang="es-ES" sz="15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09" y="2644827"/>
            <a:ext cx="5499556" cy="34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96037" y="857250"/>
            <a:ext cx="3085906" cy="3780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350" dirty="0"/>
              <a:t>MEJORAR EL ACCESO A MEDICAMENTOS  </a:t>
            </a:r>
          </a:p>
        </p:txBody>
      </p:sp>
      <p:pic>
        <p:nvPicPr>
          <p:cNvPr id="5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608" y="4239090"/>
            <a:ext cx="3917977" cy="190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39652" y="1700808"/>
            <a:ext cx="6377457" cy="3391941"/>
          </a:xfrm>
        </p:spPr>
        <p:txBody>
          <a:bodyPr>
            <a:noAutofit/>
          </a:bodyPr>
          <a:lstStyle/>
          <a:p>
            <a:pPr algn="just"/>
            <a:r>
              <a:rPr lang="es-EC" sz="1500" dirty="0"/>
              <a:t>Comercializar medicamentos a gran escala para satisfacer la demanda del sector publico reduciendo costos que benefician mayoritariamente a las multinacionales</a:t>
            </a:r>
          </a:p>
          <a:p>
            <a:pPr algn="just"/>
            <a:r>
              <a:rPr lang="es-EC" sz="1500" dirty="0"/>
              <a:t>Producción de  vacunas y medicamentos genéricos a mediano y largo plazo (Solidos orales, oncológicos, líquidos estériles inyectables,  </a:t>
            </a:r>
            <a:r>
              <a:rPr lang="es-EC" sz="1500" dirty="0" err="1"/>
              <a:t>betaláctamicos</a:t>
            </a:r>
            <a:r>
              <a:rPr lang="es-EC" sz="1500" dirty="0"/>
              <a:t> y hormonales) .</a:t>
            </a:r>
          </a:p>
          <a:p>
            <a:pPr algn="just"/>
            <a:r>
              <a:rPr lang="es-EC" sz="1500" dirty="0"/>
              <a:t>Invertir en desarrollo de nuevas moléculas a través de alianzas estratégicas con universidades, institutos públicos de investigación, públicos o privados, nacionales o internacionales </a:t>
            </a:r>
            <a:endParaRPr lang="es-ES" sz="1500" dirty="0"/>
          </a:p>
          <a:p>
            <a:pPr algn="just"/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43628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96037" y="857250"/>
            <a:ext cx="3085906" cy="3780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350" dirty="0"/>
              <a:t>OBJETIVOS   </a:t>
            </a: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473380" y="1503062"/>
            <a:ext cx="6377457" cy="3942438"/>
          </a:xfrm>
        </p:spPr>
        <p:txBody>
          <a:bodyPr>
            <a:noAutofit/>
          </a:bodyPr>
          <a:lstStyle/>
          <a:p>
            <a:pPr algn="just"/>
            <a:endParaRPr lang="es-EC" sz="1800" dirty="0"/>
          </a:p>
          <a:p>
            <a:pPr algn="just"/>
            <a:r>
              <a:rPr lang="es-EC" sz="1800" dirty="0"/>
              <a:t>Ser una empresa líder en la región enfocada en mejorar el acceso a los medicamentos esenciales, comercializando y produciendo genéricos de calidad a precios accesibles </a:t>
            </a:r>
          </a:p>
          <a:p>
            <a:pPr algn="just"/>
            <a:endParaRPr lang="es-EC" sz="1800" dirty="0"/>
          </a:p>
          <a:p>
            <a:pPr algn="just"/>
            <a:r>
              <a:rPr lang="es-EC" sz="1800" dirty="0"/>
              <a:t>Producir medicamentos de poca demanda y de bajos costos (poco atractivos para las farmacéuticas privadas) y suplir de estos al país y los países miembros de la región.</a:t>
            </a:r>
          </a:p>
          <a:p>
            <a:pPr algn="just"/>
            <a:endParaRPr lang="es-EC" sz="1800" dirty="0"/>
          </a:p>
          <a:p>
            <a:pPr algn="just"/>
            <a:endParaRPr lang="es-ES" sz="1800" dirty="0"/>
          </a:p>
          <a:p>
            <a:pPr algn="just"/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3119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1 Rectángulo"/>
          <p:cNvSpPr>
            <a:spLocks noChangeArrowheads="1"/>
          </p:cNvSpPr>
          <p:nvPr/>
        </p:nvSpPr>
        <p:spPr bwMode="auto">
          <a:xfrm>
            <a:off x="2124222" y="1501610"/>
            <a:ext cx="5539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C" altLang="en-US" sz="1200" b="1" dirty="0">
                <a:solidFill>
                  <a:srgbClr val="014D9B"/>
                </a:solidFill>
                <a:latin typeface="Century Gothic" panose="020B0502020202020204" pitchFamily="34" charset="0"/>
              </a:rPr>
              <a:t>FASE I: PLANTA DE MEDICAMENTOS GENÉRICOS</a:t>
            </a:r>
          </a:p>
          <a:p>
            <a:pPr algn="ctr" eaLnBrk="1" hangingPunct="1"/>
            <a:r>
              <a:rPr lang="es-EC" altLang="en-US" sz="1200" b="1" dirty="0">
                <a:solidFill>
                  <a:srgbClr val="014D9B"/>
                </a:solidFill>
                <a:latin typeface="Century Gothic" panose="020B0502020202020204" pitchFamily="34" charset="0"/>
              </a:rPr>
              <a:t>SÓLIDOS ORALES DE USO HUMANO</a:t>
            </a:r>
          </a:p>
        </p:txBody>
      </p:sp>
      <p:sp>
        <p:nvSpPr>
          <p:cNvPr id="6" name="2 CuadroTexto"/>
          <p:cNvSpPr txBox="1"/>
          <p:nvPr/>
        </p:nvSpPr>
        <p:spPr>
          <a:xfrm>
            <a:off x="1492495" y="2119832"/>
            <a:ext cx="2867172" cy="680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MX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Portafolio: 22 principios activos</a:t>
            </a:r>
          </a:p>
          <a:p>
            <a:pPr>
              <a:defRPr/>
            </a:pPr>
            <a:r>
              <a:rPr lang="es-MX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(46 formas farmacéuticas)</a:t>
            </a:r>
          </a:p>
          <a:p>
            <a:pPr>
              <a:defRPr/>
            </a:pPr>
            <a:r>
              <a:rPr lang="es-MX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Costo total de fabricación: $</a:t>
            </a:r>
            <a:r>
              <a:rPr lang="es-EC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 11.6 MM</a:t>
            </a:r>
          </a:p>
          <a:p>
            <a:pPr>
              <a:defRPr/>
            </a:pPr>
            <a:r>
              <a:rPr lang="es-MX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Ingreso total: $ </a:t>
            </a:r>
            <a:r>
              <a:rPr lang="es-EC" sz="956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15.3 MM</a:t>
            </a:r>
          </a:p>
        </p:txBody>
      </p:sp>
      <p:sp>
        <p:nvSpPr>
          <p:cNvPr id="18437" name="5 CuadroTexto"/>
          <p:cNvSpPr txBox="1">
            <a:spLocks noChangeArrowheads="1"/>
          </p:cNvSpPr>
          <p:nvPr/>
        </p:nvSpPr>
        <p:spPr bwMode="auto">
          <a:xfrm>
            <a:off x="5603503" y="1938050"/>
            <a:ext cx="2218135" cy="53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n-US" sz="956" b="1" dirty="0">
                <a:latin typeface="Century Gothic" panose="020B0502020202020204" pitchFamily="34" charset="0"/>
              </a:rPr>
              <a:t>Los mismos medicamentos en similares cantidades el Estado compra en $ </a:t>
            </a:r>
            <a:r>
              <a:rPr lang="es-EC" altLang="en-US" sz="956" b="1" dirty="0">
                <a:latin typeface="Century Gothic" panose="020B0502020202020204" pitchFamily="34" charset="0"/>
              </a:rPr>
              <a:t>63.9 MM</a:t>
            </a:r>
          </a:p>
        </p:txBody>
      </p:sp>
      <p:graphicFrame>
        <p:nvGraphicFramePr>
          <p:cNvPr id="11" name="1 Gráfico"/>
          <p:cNvGraphicFramePr/>
          <p:nvPr>
            <p:extLst/>
          </p:nvPr>
        </p:nvGraphicFramePr>
        <p:xfrm>
          <a:off x="1385669" y="3231174"/>
          <a:ext cx="3390416" cy="257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quina doblada 3"/>
          <p:cNvSpPr/>
          <p:nvPr/>
        </p:nvSpPr>
        <p:spPr>
          <a:xfrm>
            <a:off x="5491085" y="2493450"/>
            <a:ext cx="2172291" cy="719526"/>
          </a:xfrm>
          <a:prstGeom prst="foldedCorner">
            <a:avLst/>
          </a:prstGeom>
          <a:solidFill>
            <a:srgbClr val="462FD1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 b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>
              <a:defRPr/>
            </a:pPr>
            <a:r>
              <a:rPr lang="es-ES" sz="1350" b="1" dirty="0">
                <a:solidFill>
                  <a:schemeClr val="bg1"/>
                </a:solidFill>
                <a:latin typeface="Century Gothic" pitchFamily="34" charset="0"/>
              </a:rPr>
              <a:t>$ </a:t>
            </a:r>
            <a:r>
              <a:rPr lang="es-EC" sz="1350" b="1" dirty="0">
                <a:solidFill>
                  <a:schemeClr val="bg1"/>
                </a:solidFill>
                <a:latin typeface="Century Gothic" pitchFamily="34" charset="0"/>
              </a:rPr>
              <a:t>48.640.496</a:t>
            </a:r>
            <a:r>
              <a:rPr lang="es-ES" sz="135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  <a:p>
            <a:pPr algn="ctr">
              <a:defRPr/>
            </a:pPr>
            <a:r>
              <a:rPr lang="es-ES" sz="1125" b="1" dirty="0">
                <a:solidFill>
                  <a:schemeClr val="bg1"/>
                </a:solidFill>
                <a:latin typeface="Century Gothic" pitchFamily="34" charset="0"/>
              </a:rPr>
              <a:t>DE AHORRO PARA EL ESTADO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629" t="2075" r="48241" b="37631"/>
          <a:stretch/>
        </p:blipFill>
        <p:spPr>
          <a:xfrm>
            <a:off x="4881029" y="3890350"/>
            <a:ext cx="3078342" cy="210623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923929" y="857250"/>
            <a:ext cx="4058014" cy="3780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350" dirty="0"/>
              <a:t>FACTIBILIDAD A CORTO PLAZO  </a:t>
            </a:r>
          </a:p>
        </p:txBody>
      </p:sp>
    </p:spTree>
    <p:extLst>
      <p:ext uri="{BB962C8B-B14F-4D97-AF65-F5344CB8AC3E}">
        <p14:creationId xmlns:p14="http://schemas.microsoft.com/office/powerpoint/2010/main" val="1029524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545886" y="1538790"/>
            <a:ext cx="39424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416844" algn="l"/>
              </a:tabLst>
            </a:pPr>
            <a:r>
              <a:rPr lang="es-ES_tradnl" sz="1350" dirty="0">
                <a:solidFill>
                  <a:schemeClr val="bg1"/>
                </a:solidFill>
                <a:latin typeface="Arial"/>
                <a:cs typeface="Arial"/>
              </a:rPr>
              <a:t>IMPLEMENTACIÓN GENERAL DEL PROYECTO</a:t>
            </a:r>
            <a:endParaRPr lang="es-ES" sz="13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48" descr="http://cdn.amalavida.tv/sites/default/files/event_logos/solo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888" y="5535234"/>
            <a:ext cx="812139" cy="836151"/>
          </a:xfrm>
          <a:prstGeom prst="rect">
            <a:avLst/>
          </a:prstGeom>
          <a:noFill/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46" y="1987112"/>
            <a:ext cx="6453336" cy="37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1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8" descr="http://cdn.amalavida.tv/sites/default/files/event_logos/solo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888" y="5535234"/>
            <a:ext cx="812139" cy="836151"/>
          </a:xfrm>
          <a:prstGeom prst="rect">
            <a:avLst/>
          </a:prstGeom>
          <a:noFill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701" y="1507331"/>
            <a:ext cx="5850731" cy="38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01670" y="1754815"/>
            <a:ext cx="6172200" cy="339447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C" sz="1800" dirty="0"/>
              <a:t>Desarrollar y trasferir  tecnología  de países lideres en biotecnología para el desarrollo de vacunas, biosimilares y biológicos en general </a:t>
            </a:r>
          </a:p>
          <a:p>
            <a:pPr algn="just"/>
            <a:endParaRPr lang="es-EC" sz="1800" dirty="0"/>
          </a:p>
          <a:p>
            <a:pPr algn="just"/>
            <a:r>
              <a:rPr lang="es-EC" sz="1800" dirty="0"/>
              <a:t>Generar un polo de desarrollo biotecnológico y farmacéutico en la ciudad del conocimiento, Yachay, libre de impuestos y enfocado en solventar problemas cruciales en relación al acceso a medicamentos de difícil acceso por sus altos costos y tecnología</a:t>
            </a:r>
          </a:p>
          <a:p>
            <a:pPr algn="just"/>
            <a:r>
              <a:rPr lang="es-EC" sz="1800" dirty="0"/>
              <a:t>Transferencia de tecnología de varios países a través de memorandos de entendimiento, Acuerdos comerciales y otras herramientas: Cuba, India, </a:t>
            </a:r>
            <a:r>
              <a:rPr lang="es-EC" sz="1800" dirty="0" err="1"/>
              <a:t>Bierorrusia</a:t>
            </a:r>
            <a:r>
              <a:rPr lang="es-EC" sz="1800" dirty="0"/>
              <a:t>, Colombia, Australia, Uruguay, Estados Unidos, Holanda, República Dominicana, UNASUR</a:t>
            </a:r>
          </a:p>
          <a:p>
            <a:pPr algn="just"/>
            <a:endParaRPr lang="es-EC" sz="1800" dirty="0"/>
          </a:p>
          <a:p>
            <a:endParaRPr lang="es-EC" sz="1800" dirty="0"/>
          </a:p>
        </p:txBody>
      </p:sp>
      <p:sp>
        <p:nvSpPr>
          <p:cNvPr id="4" name="Rectángulo 3"/>
          <p:cNvSpPr/>
          <p:nvPr/>
        </p:nvSpPr>
        <p:spPr>
          <a:xfrm>
            <a:off x="4896037" y="857250"/>
            <a:ext cx="3085906" cy="3780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350" dirty="0"/>
              <a:t>OBJETIVOS  DE I+D </a:t>
            </a:r>
          </a:p>
        </p:txBody>
      </p:sp>
    </p:spTree>
    <p:extLst>
      <p:ext uri="{BB962C8B-B14F-4D97-AF65-F5344CB8AC3E}">
        <p14:creationId xmlns:p14="http://schemas.microsoft.com/office/powerpoint/2010/main" val="579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>
              <a:ea typeface="ＭＳ Ｐゴシック" pitchFamily="34" charset="-128"/>
            </a:endParaRPr>
          </a:p>
        </p:txBody>
      </p:sp>
      <p:sp>
        <p:nvSpPr>
          <p:cNvPr id="1945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>
              <a:ea typeface="ＭＳ Ｐゴシック" pitchFamily="34" charset="-128"/>
            </a:endParaRPr>
          </a:p>
        </p:txBody>
      </p:sp>
      <p:pic>
        <p:nvPicPr>
          <p:cNvPr id="19460" name="Imagen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039" y="857250"/>
            <a:ext cx="6938962" cy="440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12420" y="857250"/>
            <a:ext cx="3888581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Construimos la sociedad del</a:t>
            </a:r>
          </a:p>
          <a:p>
            <a:pPr algn="r">
              <a:lnSpc>
                <a:spcPct val="80000"/>
              </a:lnSpc>
              <a:defRPr/>
            </a:pPr>
            <a:r>
              <a:rPr lang="es-ES" sz="3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Buen Vivir</a:t>
            </a:r>
            <a:endParaRPr lang="es-EC" sz="3000" b="1" dirty="0"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14550" y="5265204"/>
            <a:ext cx="531921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100" dirty="0"/>
              <a:t>Nunca más la salud como un privilegio de algunos… es un DERECHO de todos!</a:t>
            </a:r>
            <a:endParaRPr lang="es-EC" sz="2100" dirty="0"/>
          </a:p>
        </p:txBody>
      </p:sp>
    </p:spTree>
    <p:extLst>
      <p:ext uri="{BB962C8B-B14F-4D97-AF65-F5344CB8AC3E}">
        <p14:creationId xmlns:p14="http://schemas.microsoft.com/office/powerpoint/2010/main" val="11275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4323</Words>
  <Application>Microsoft Office PowerPoint</Application>
  <PresentationFormat>Presentación en pantalla (4:3)</PresentationFormat>
  <Paragraphs>228</Paragraphs>
  <Slides>14</Slides>
  <Notes>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Foro Internacional: “Acceso a Medicamentos y Propiedad Intelectual: Hepatitis C y VIH”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Veronica Espinosa Serrano</dc:creator>
  <cp:lastModifiedBy>monica di giano</cp:lastModifiedBy>
  <cp:revision>8</cp:revision>
  <dcterms:created xsi:type="dcterms:W3CDTF">2014-05-22T14:30:45Z</dcterms:created>
  <dcterms:modified xsi:type="dcterms:W3CDTF">2015-06-16T20:21:23Z</dcterms:modified>
</cp:coreProperties>
</file>