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1" r:id="rId7"/>
    <p:sldId id="262" r:id="rId8"/>
    <p:sldId id="263" r:id="rId9"/>
    <p:sldId id="264" r:id="rId10"/>
    <p:sldId id="265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533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noProof="0" dirty="0" err="1" smtClean="0"/>
              <a:t>Click</a:t>
            </a:r>
            <a:r>
              <a:rPr lang="es-ES_tradnl" noProof="0" dirty="0" smtClean="0"/>
              <a:t> </a:t>
            </a:r>
            <a:r>
              <a:rPr lang="es-ES_tradnl" noProof="0" dirty="0" err="1" smtClean="0"/>
              <a:t>to</a:t>
            </a:r>
            <a:r>
              <a:rPr lang="es-ES_tradnl" noProof="0" dirty="0" smtClean="0"/>
              <a:t> </a:t>
            </a:r>
            <a:r>
              <a:rPr lang="es-ES_tradnl" noProof="0" dirty="0" err="1" smtClean="0"/>
              <a:t>edit</a:t>
            </a:r>
            <a:r>
              <a:rPr lang="es-ES_tradnl" noProof="0" dirty="0" smtClean="0"/>
              <a:t> Master </a:t>
            </a:r>
            <a:r>
              <a:rPr lang="es-ES_tradnl" noProof="0" dirty="0" err="1" smtClean="0"/>
              <a:t>title</a:t>
            </a:r>
            <a:r>
              <a:rPr lang="es-ES_tradnl" noProof="0" dirty="0" smtClean="0"/>
              <a:t> </a:t>
            </a:r>
            <a:r>
              <a:rPr lang="es-ES_tradnl" noProof="0" dirty="0" err="1" smtClean="0"/>
              <a:t>style</a:t>
            </a:r>
            <a:endParaRPr lang="es-ES_tradnl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noProof="0" dirty="0" err="1" smtClean="0"/>
              <a:t>Click</a:t>
            </a:r>
            <a:r>
              <a:rPr lang="es-ES_tradnl" noProof="0" dirty="0" smtClean="0"/>
              <a:t> </a:t>
            </a:r>
            <a:r>
              <a:rPr lang="es-ES_tradnl" noProof="0" dirty="0" err="1" smtClean="0"/>
              <a:t>to</a:t>
            </a:r>
            <a:r>
              <a:rPr lang="es-ES_tradnl" noProof="0" dirty="0" smtClean="0"/>
              <a:t> </a:t>
            </a:r>
            <a:r>
              <a:rPr lang="es-ES_tradnl" noProof="0" dirty="0" err="1" smtClean="0"/>
              <a:t>edit</a:t>
            </a:r>
            <a:r>
              <a:rPr lang="es-ES_tradnl" noProof="0" dirty="0" smtClean="0"/>
              <a:t> Master </a:t>
            </a:r>
            <a:r>
              <a:rPr lang="es-ES_tradnl" noProof="0" dirty="0" err="1" smtClean="0"/>
              <a:t>text</a:t>
            </a:r>
            <a:r>
              <a:rPr lang="es-ES_tradnl" noProof="0" dirty="0" smtClean="0"/>
              <a:t> </a:t>
            </a:r>
            <a:r>
              <a:rPr lang="es-ES_tradnl" noProof="0" dirty="0" err="1" smtClean="0"/>
              <a:t>styles</a:t>
            </a:r>
            <a:endParaRPr lang="es-ES_tradnl" noProof="0" dirty="0" smtClean="0"/>
          </a:p>
          <a:p>
            <a:pPr lvl="1"/>
            <a:r>
              <a:rPr lang="es-ES_tradnl" noProof="0" dirty="0" err="1" smtClean="0"/>
              <a:t>Second</a:t>
            </a:r>
            <a:r>
              <a:rPr lang="es-ES_tradnl" noProof="0" dirty="0" smtClean="0"/>
              <a:t> </a:t>
            </a:r>
            <a:r>
              <a:rPr lang="es-ES_tradnl" noProof="0" dirty="0" err="1" smtClean="0"/>
              <a:t>level</a:t>
            </a:r>
            <a:endParaRPr lang="es-ES_tradnl" noProof="0" dirty="0" smtClean="0"/>
          </a:p>
          <a:p>
            <a:pPr lvl="2"/>
            <a:r>
              <a:rPr lang="es-ES_tradnl" noProof="0" dirty="0" err="1" smtClean="0"/>
              <a:t>Third</a:t>
            </a:r>
            <a:r>
              <a:rPr lang="es-ES_tradnl" noProof="0" dirty="0" smtClean="0"/>
              <a:t> </a:t>
            </a:r>
            <a:r>
              <a:rPr lang="es-ES_tradnl" noProof="0" dirty="0" err="1" smtClean="0"/>
              <a:t>level</a:t>
            </a:r>
            <a:endParaRPr lang="es-ES_tradnl" noProof="0" dirty="0" smtClean="0"/>
          </a:p>
          <a:p>
            <a:pPr lvl="3"/>
            <a:r>
              <a:rPr lang="es-ES_tradnl" noProof="0" dirty="0" err="1" smtClean="0"/>
              <a:t>Fourth</a:t>
            </a:r>
            <a:r>
              <a:rPr lang="es-ES_tradnl" noProof="0" dirty="0" smtClean="0"/>
              <a:t> </a:t>
            </a:r>
            <a:r>
              <a:rPr lang="es-ES_tradnl" noProof="0" dirty="0" err="1" smtClean="0"/>
              <a:t>level</a:t>
            </a:r>
            <a:endParaRPr lang="es-ES_tradnl" noProof="0" dirty="0" smtClean="0"/>
          </a:p>
          <a:p>
            <a:pPr lvl="4"/>
            <a:r>
              <a:rPr lang="es-ES_tradnl" noProof="0" dirty="0" err="1" smtClean="0"/>
              <a:t>Fifth</a:t>
            </a:r>
            <a:r>
              <a:rPr lang="es-ES_tradnl" noProof="0" dirty="0" smtClean="0"/>
              <a:t> </a:t>
            </a:r>
            <a:r>
              <a:rPr lang="es-ES_tradnl" noProof="0" dirty="0" err="1" smtClean="0"/>
              <a:t>level</a:t>
            </a:r>
            <a:endParaRPr lang="es-ES_tradnl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Las leyes de patentes de latino américa son </a:t>
            </a:r>
            <a:r>
              <a:rPr lang="es-ES_tradnl" dirty="0" smtClean="0"/>
              <a:t>sensibles </a:t>
            </a:r>
            <a:r>
              <a:rPr lang="es-ES_tradnl" dirty="0" smtClean="0"/>
              <a:t>a la salud publica?</a:t>
            </a:r>
            <a:endParaRPr lang="es-ES_trad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 smtClean="0"/>
              <a:t>Breves </a:t>
            </a:r>
            <a:r>
              <a:rPr lang="es-ES_tradnl" dirty="0" smtClean="0"/>
              <a:t>evidencias </a:t>
            </a:r>
            <a:r>
              <a:rPr lang="es-ES_tradnl" dirty="0" smtClean="0"/>
              <a:t>desde un estudio regional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73535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Metodología</a:t>
            </a:r>
          </a:p>
          <a:p>
            <a:endParaRPr lang="es-ES_tradnl" dirty="0" smtClean="0"/>
          </a:p>
          <a:p>
            <a:r>
              <a:rPr lang="es-ES_tradnl" dirty="0" smtClean="0"/>
              <a:t>Datos</a:t>
            </a:r>
          </a:p>
          <a:p>
            <a:endParaRPr lang="es-ES_tradnl" dirty="0" smtClean="0"/>
          </a:p>
          <a:p>
            <a:r>
              <a:rPr lang="es-ES_tradnl" dirty="0" smtClean="0"/>
              <a:t>Conclusiones iniciales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0679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Metodología</a:t>
            </a:r>
          </a:p>
          <a:p>
            <a:endParaRPr lang="es-ES_tradnl" dirty="0" smtClean="0"/>
          </a:p>
          <a:p>
            <a:r>
              <a:rPr lang="es-ES_tradnl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Datos</a:t>
            </a:r>
          </a:p>
          <a:p>
            <a:endParaRPr lang="es-ES_tradnl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r>
              <a:rPr lang="es-ES_tradnl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Conclusiones iniciales</a:t>
            </a:r>
            <a:endParaRPr lang="es-ES_tradnl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69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Metodología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err="1" smtClean="0"/>
              <a:t>Datos</a:t>
            </a:r>
            <a:r>
              <a:rPr lang="en-US" sz="3600" dirty="0" smtClean="0"/>
              <a:t> </a:t>
            </a:r>
            <a:r>
              <a:rPr lang="en-US" sz="3600" dirty="0" err="1" smtClean="0"/>
              <a:t>recolectados</a:t>
            </a:r>
            <a:r>
              <a:rPr lang="en-US" sz="3600" dirty="0" smtClean="0"/>
              <a:t> a </a:t>
            </a:r>
            <a:r>
              <a:rPr lang="en-US" sz="3600" dirty="0" err="1" smtClean="0"/>
              <a:t>nivel</a:t>
            </a:r>
            <a:r>
              <a:rPr lang="en-US" sz="3600" dirty="0" smtClean="0"/>
              <a:t> </a:t>
            </a:r>
            <a:r>
              <a:rPr lang="en-US" sz="3600" dirty="0" err="1" smtClean="0"/>
              <a:t>nacional</a:t>
            </a:r>
            <a:endParaRPr lang="en-US" sz="3600" dirty="0" smtClean="0"/>
          </a:p>
          <a:p>
            <a:pPr lvl="1"/>
            <a:r>
              <a:rPr lang="en-US" sz="3200" dirty="0" smtClean="0"/>
              <a:t>Dos </a:t>
            </a:r>
            <a:r>
              <a:rPr lang="en-US" sz="3200" dirty="0" err="1" smtClean="0"/>
              <a:t>tipos</a:t>
            </a:r>
            <a:r>
              <a:rPr lang="en-US" sz="3200" dirty="0" smtClean="0"/>
              <a:t> de </a:t>
            </a:r>
            <a:r>
              <a:rPr lang="en-US" sz="3200" dirty="0" err="1" smtClean="0"/>
              <a:t>datos</a:t>
            </a:r>
            <a:endParaRPr lang="en-US" sz="3200" dirty="0" smtClean="0"/>
          </a:p>
          <a:p>
            <a:pPr lvl="2"/>
            <a:r>
              <a:rPr lang="en-US" sz="2800" dirty="0" err="1" smtClean="0"/>
              <a:t>Diretrices</a:t>
            </a:r>
            <a:r>
              <a:rPr lang="en-US" sz="2800" dirty="0" smtClean="0"/>
              <a:t> y </a:t>
            </a:r>
            <a:r>
              <a:rPr lang="en-US" sz="2800" dirty="0" err="1" smtClean="0"/>
              <a:t>interpretación</a:t>
            </a:r>
            <a:r>
              <a:rPr lang="en-US" sz="2800" dirty="0" smtClean="0"/>
              <a:t> de los </a:t>
            </a:r>
            <a:r>
              <a:rPr lang="en-US" sz="2800" dirty="0" err="1" smtClean="0"/>
              <a:t>requisitos</a:t>
            </a:r>
            <a:endParaRPr lang="en-US" sz="2800" dirty="0" smtClean="0"/>
          </a:p>
          <a:p>
            <a:pPr lvl="2"/>
            <a:r>
              <a:rPr lang="en-US" sz="2800" dirty="0" err="1" smtClean="0"/>
              <a:t>Leyes</a:t>
            </a:r>
            <a:r>
              <a:rPr lang="en-US" sz="2800" dirty="0" smtClean="0"/>
              <a:t> y </a:t>
            </a:r>
            <a:r>
              <a:rPr lang="en-US" sz="2800" dirty="0" err="1" smtClean="0"/>
              <a:t>otras</a:t>
            </a:r>
            <a:r>
              <a:rPr lang="en-US" sz="2800" dirty="0" smtClean="0"/>
              <a:t> </a:t>
            </a:r>
            <a:r>
              <a:rPr lang="en-US" sz="2800" dirty="0" err="1" smtClean="0"/>
              <a:t>disposiciones</a:t>
            </a:r>
            <a:r>
              <a:rPr lang="en-US" sz="2800" dirty="0" smtClean="0"/>
              <a:t> sub-</a:t>
            </a:r>
            <a:r>
              <a:rPr lang="en-US" sz="2800" dirty="0" err="1" smtClean="0"/>
              <a:t>legales</a:t>
            </a:r>
            <a:endParaRPr lang="en-US" sz="2800" dirty="0" smtClean="0"/>
          </a:p>
          <a:p>
            <a:pPr lvl="3"/>
            <a:r>
              <a:rPr lang="en-US" dirty="0" err="1" smtClean="0"/>
              <a:t>Medidas</a:t>
            </a:r>
            <a:r>
              <a:rPr lang="en-US" dirty="0" smtClean="0"/>
              <a:t> de </a:t>
            </a:r>
            <a:r>
              <a:rPr lang="en-US" dirty="0" err="1" smtClean="0"/>
              <a:t>protección</a:t>
            </a:r>
            <a:r>
              <a:rPr lang="en-US" dirty="0" smtClean="0"/>
              <a:t> a la </a:t>
            </a:r>
            <a:r>
              <a:rPr lang="en-US" dirty="0" err="1" smtClean="0"/>
              <a:t>salud</a:t>
            </a:r>
            <a:r>
              <a:rPr lang="en-US" dirty="0" smtClean="0"/>
              <a:t> y TRIPS-plus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51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>
                <a:solidFill>
                  <a:srgbClr val="595959"/>
                </a:solidFill>
              </a:rPr>
              <a:t>Metodología</a:t>
            </a:r>
          </a:p>
          <a:p>
            <a:endParaRPr lang="es-ES_tradnl" dirty="0" smtClean="0">
              <a:solidFill>
                <a:srgbClr val="595959"/>
              </a:solidFill>
            </a:endParaRPr>
          </a:p>
          <a:p>
            <a:r>
              <a:rPr lang="es-ES_tradnl" dirty="0" smtClean="0"/>
              <a:t>Datos</a:t>
            </a:r>
          </a:p>
          <a:p>
            <a:endParaRPr lang="es-ES_tradnl" dirty="0" smtClean="0">
              <a:solidFill>
                <a:srgbClr val="595959"/>
              </a:solidFill>
            </a:endParaRPr>
          </a:p>
          <a:p>
            <a:r>
              <a:rPr lang="es-ES_tradnl" dirty="0" smtClean="0">
                <a:solidFill>
                  <a:srgbClr val="595959"/>
                </a:solidFill>
              </a:rPr>
              <a:t>Conclusiones iniciales</a:t>
            </a:r>
            <a:endParaRPr lang="es-ES_tradnl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94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Dos tipos de datos</a:t>
            </a:r>
            <a:endParaRPr lang="es-ES_trad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ln>
            <a:solidFill>
              <a:srgbClr val="F2F2F2"/>
            </a:solidFill>
          </a:ln>
        </p:spPr>
        <p:txBody>
          <a:bodyPr>
            <a:normAutofit fontScale="85000" lnSpcReduction="20000"/>
          </a:bodyPr>
          <a:lstStyle/>
          <a:p>
            <a:pPr algn="ctr"/>
            <a:r>
              <a:rPr lang="es-ES_tradnl" dirty="0" smtClean="0"/>
              <a:t>(a) directrices de examen y               (b) interpretación de los requisitos</a:t>
            </a:r>
            <a:endParaRPr lang="es-ES_trad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ln>
            <a:solidFill>
              <a:srgbClr val="93A299"/>
            </a:solidFill>
          </a:ln>
        </p:spPr>
        <p:txBody>
          <a:bodyPr/>
          <a:lstStyle/>
          <a:p>
            <a:pPr marL="457200" indent="-457200">
              <a:buFont typeface="+mj-lt"/>
              <a:buAutoNum type="alphaLcPeriod"/>
            </a:pPr>
            <a:r>
              <a:rPr lang="es-ES_tradnl" dirty="0" smtClean="0"/>
              <a:t>once reivindicaciones más comunes</a:t>
            </a:r>
          </a:p>
          <a:p>
            <a:pPr lvl="1"/>
            <a:r>
              <a:rPr lang="es-ES_tradnl" dirty="0" smtClean="0"/>
              <a:t>Cuáles son patentables en cada país?</a:t>
            </a:r>
          </a:p>
          <a:p>
            <a:pPr marL="457200" indent="-457200">
              <a:buFont typeface="+mj-lt"/>
              <a:buAutoNum type="alphaLcPeriod"/>
            </a:pPr>
            <a:r>
              <a:rPr lang="es-ES_tradnl" dirty="0" smtClean="0"/>
              <a:t>interpretación de los requisitos</a:t>
            </a:r>
          </a:p>
          <a:p>
            <a:pPr marL="857250" lvl="1" indent="-457200"/>
            <a:r>
              <a:rPr lang="es-ES_tradnl" dirty="0" smtClean="0"/>
              <a:t>Definición favorable a la salud y posterior comparación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ln>
            <a:solidFill>
              <a:srgbClr val="F2F2F2"/>
            </a:solidFill>
          </a:ln>
        </p:spPr>
        <p:txBody>
          <a:bodyPr>
            <a:normAutofit fontScale="77500" lnSpcReduction="20000"/>
          </a:bodyPr>
          <a:lstStyle/>
          <a:p>
            <a:pPr marL="457200" indent="-457200" algn="ctr">
              <a:buAutoNum type="alphaLcParenBoth"/>
            </a:pPr>
            <a:r>
              <a:rPr lang="es-ES_tradnl" dirty="0" smtClean="0"/>
              <a:t>salvaguardas de salud </a:t>
            </a:r>
          </a:p>
          <a:p>
            <a:pPr marL="457200" indent="-457200" algn="ctr">
              <a:buAutoNum type="alphaLcParenBoth"/>
            </a:pPr>
            <a:r>
              <a:rPr lang="es-ES_tradnl" dirty="0" smtClean="0"/>
              <a:t>medidas TRIPS-plus</a:t>
            </a:r>
            <a:endParaRPr lang="es-ES_tradnl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ln>
            <a:solidFill>
              <a:srgbClr val="F2F2F2"/>
            </a:solidFill>
          </a:ln>
        </p:spPr>
        <p:txBody>
          <a:bodyPr/>
          <a:lstStyle/>
          <a:p>
            <a:pPr marL="457200" indent="-457200">
              <a:buFont typeface="+mj-lt"/>
              <a:buAutoNum type="alphaLcPeriod"/>
            </a:pPr>
            <a:r>
              <a:rPr lang="es-ES_tradnl" dirty="0" smtClean="0"/>
              <a:t>Doce medidas de protección</a:t>
            </a:r>
          </a:p>
          <a:p>
            <a:pPr marL="857250" lvl="1" indent="-457200"/>
            <a:r>
              <a:rPr lang="es-ES_tradnl" dirty="0" smtClean="0"/>
              <a:t>Cuántas están en las leyes nacionales</a:t>
            </a:r>
          </a:p>
          <a:p>
            <a:pPr marL="457200" indent="-457200">
              <a:buFont typeface="+mj-lt"/>
              <a:buAutoNum type="alphaLcPeriod" startAt="2"/>
            </a:pPr>
            <a:r>
              <a:rPr lang="es-ES_tradnl" dirty="0" smtClean="0"/>
              <a:t>Ocho medidas TRIPS-plus</a:t>
            </a:r>
          </a:p>
          <a:p>
            <a:pPr marL="857250" lvl="1" indent="-457200"/>
            <a:r>
              <a:rPr lang="es-ES_tradnl" dirty="0" smtClean="0"/>
              <a:t>Cuántas están en las leyes?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4032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Directrices de examen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s-ES_tradnl" dirty="0" smtClean="0"/>
          </a:p>
          <a:p>
            <a:pPr marL="0" indent="0">
              <a:buNone/>
            </a:pPr>
            <a:endParaRPr lang="es-ES_tradnl" dirty="0"/>
          </a:p>
          <a:p>
            <a:pPr marL="0" indent="0">
              <a:buNone/>
            </a:pPr>
            <a:r>
              <a:rPr lang="es-ES_tradnl" dirty="0" smtClean="0"/>
              <a:t>De las once reivindicaciones más comunes, cuantas </a:t>
            </a:r>
            <a:r>
              <a:rPr lang="es-ES_tradnl" b="1" dirty="0" smtClean="0"/>
              <a:t>NO </a:t>
            </a:r>
            <a:r>
              <a:rPr lang="es-ES_tradnl" dirty="0" smtClean="0"/>
              <a:t>son patentables en cada país?</a:t>
            </a:r>
            <a:endParaRPr lang="es-ES_trad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ln>
            <a:solidFill>
              <a:srgbClr val="F2F2F2"/>
            </a:solidFill>
          </a:ln>
        </p:spPr>
        <p:txBody>
          <a:bodyPr/>
          <a:lstStyle/>
          <a:p>
            <a:pPr marL="0" indent="0" algn="r">
              <a:buNone/>
            </a:pPr>
            <a:r>
              <a:rPr lang="es-ES_tradnl" dirty="0" smtClean="0"/>
              <a:t>Argentina: 10/11</a:t>
            </a:r>
          </a:p>
          <a:p>
            <a:pPr marL="0" indent="0" algn="r">
              <a:buNone/>
            </a:pPr>
            <a:endParaRPr lang="es-ES_tradnl" dirty="0" smtClean="0"/>
          </a:p>
          <a:p>
            <a:pPr marL="0" indent="0" algn="r">
              <a:buNone/>
            </a:pPr>
            <a:r>
              <a:rPr lang="es-ES_tradnl" dirty="0" smtClean="0"/>
              <a:t>Brasil: 04/11</a:t>
            </a:r>
          </a:p>
          <a:p>
            <a:pPr marL="0" indent="0" algn="r">
              <a:buNone/>
            </a:pPr>
            <a:endParaRPr lang="es-ES_tradnl" dirty="0" smtClean="0"/>
          </a:p>
          <a:p>
            <a:pPr marL="0" indent="0" algn="r">
              <a:buNone/>
            </a:pPr>
            <a:r>
              <a:rPr lang="es-ES_tradnl" dirty="0" smtClean="0"/>
              <a:t>Colombia: 07/11</a:t>
            </a:r>
          </a:p>
          <a:p>
            <a:pPr marL="0" indent="0" algn="r">
              <a:buNone/>
            </a:pPr>
            <a:endParaRPr lang="es-ES_tradnl" dirty="0" smtClean="0"/>
          </a:p>
          <a:p>
            <a:pPr marL="0" indent="0" algn="r">
              <a:buNone/>
            </a:pPr>
            <a:r>
              <a:rPr lang="es-ES_tradnl" dirty="0" smtClean="0"/>
              <a:t>Perú: 05/11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5928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Requisitos de </a:t>
            </a:r>
            <a:r>
              <a:rPr lang="es-ES_tradnl" dirty="0" err="1" smtClean="0"/>
              <a:t>patentabilidad</a:t>
            </a:r>
            <a:endParaRPr lang="es-ES_tradnl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4748512"/>
              </p:ext>
            </p:extLst>
          </p:nvPr>
        </p:nvGraphicFramePr>
        <p:xfrm>
          <a:off x="457200" y="1600196"/>
          <a:ext cx="8179319" cy="4029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8667"/>
                <a:gridCol w="897466"/>
                <a:gridCol w="970558"/>
                <a:gridCol w="1175657"/>
                <a:gridCol w="1175657"/>
                <a:gridCol w="1175657"/>
                <a:gridCol w="1175657"/>
              </a:tblGrid>
              <a:tr h="564848">
                <a:tc>
                  <a:txBody>
                    <a:bodyPr/>
                    <a:lstStyle/>
                    <a:p>
                      <a:r>
                        <a:rPr lang="es-ES_tradnl" noProof="0" smtClean="0"/>
                        <a:t>País/requisitos</a:t>
                      </a:r>
                      <a:endParaRPr lang="es-ES_tradnl" noProof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_tradnl" noProof="0" dirty="0" smtClean="0"/>
                        <a:t>Novedad</a:t>
                      </a:r>
                      <a:endParaRPr lang="es-ES_tradnl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_tradnl" noProof="0" dirty="0" smtClean="0"/>
                        <a:t>Altura inventiva</a:t>
                      </a:r>
                      <a:endParaRPr lang="es-ES_tradnl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_tradnl" noProof="0" dirty="0" smtClean="0"/>
                        <a:t>Aplicación Industrial</a:t>
                      </a:r>
                      <a:endParaRPr lang="es-ES_tradnl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/>
                </a:tc>
              </a:tr>
              <a:tr h="564848">
                <a:tc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_tradnl" noProof="0" dirty="0" smtClean="0"/>
                        <a:t>Sensible a la salud</a:t>
                      </a:r>
                      <a:endParaRPr lang="es-ES_tradnl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_tradnl" noProof="0" dirty="0" smtClean="0"/>
                        <a:t>Sensible a la salud</a:t>
                      </a:r>
                      <a:endParaRPr lang="es-ES_tradnl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_tradnl" noProof="0" dirty="0" smtClean="0"/>
                        <a:t>Sensible a la</a:t>
                      </a:r>
                      <a:r>
                        <a:rPr lang="es-ES_tradnl" baseline="0" noProof="0" dirty="0" smtClean="0"/>
                        <a:t> salud</a:t>
                      </a:r>
                      <a:endParaRPr lang="es-ES_tradnl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/>
                </a:tc>
              </a:tr>
              <a:tr h="564848">
                <a:tc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noProof="0" dirty="0" smtClean="0"/>
                        <a:t>Sí</a:t>
                      </a:r>
                      <a:endParaRPr lang="es-ES_tradnl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noProof="0" dirty="0" smtClean="0"/>
                        <a:t>No</a:t>
                      </a:r>
                      <a:endParaRPr lang="es-ES_tradnl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noProof="0" dirty="0" smtClean="0"/>
                        <a:t>Sí</a:t>
                      </a:r>
                      <a:endParaRPr lang="es-ES_tradnl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noProof="0" dirty="0" smtClean="0"/>
                        <a:t>No</a:t>
                      </a:r>
                      <a:endParaRPr lang="es-ES_tradnl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noProof="0" dirty="0" smtClean="0"/>
                        <a:t>Sí</a:t>
                      </a:r>
                      <a:endParaRPr lang="es-ES_tradnl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noProof="0" dirty="0" smtClean="0"/>
                        <a:t>No</a:t>
                      </a:r>
                      <a:endParaRPr lang="es-ES_tradnl" noProof="0" dirty="0"/>
                    </a:p>
                  </a:txBody>
                  <a:tcPr/>
                </a:tc>
              </a:tr>
              <a:tr h="564848">
                <a:tc>
                  <a:txBody>
                    <a:bodyPr/>
                    <a:lstStyle/>
                    <a:p>
                      <a:r>
                        <a:rPr lang="es-ES_tradnl" noProof="0" smtClean="0"/>
                        <a:t>Argentina</a:t>
                      </a:r>
                      <a:endParaRPr lang="es-ES_tradnl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noProof="0" dirty="0" smtClean="0"/>
                        <a:t>X</a:t>
                      </a:r>
                      <a:endParaRPr lang="es-ES_tradnl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noProof="0" dirty="0" smtClean="0"/>
                        <a:t>X</a:t>
                      </a:r>
                      <a:endParaRPr lang="es-ES_tradnl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noProof="0" dirty="0" smtClean="0"/>
                        <a:t>X</a:t>
                      </a:r>
                      <a:endParaRPr lang="es-ES_tradnl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noProof="0"/>
                    </a:p>
                  </a:txBody>
                  <a:tcPr/>
                </a:tc>
              </a:tr>
              <a:tr h="564848">
                <a:tc>
                  <a:txBody>
                    <a:bodyPr/>
                    <a:lstStyle/>
                    <a:p>
                      <a:r>
                        <a:rPr lang="es-ES_tradnl" noProof="0" smtClean="0"/>
                        <a:t>Brasil</a:t>
                      </a:r>
                      <a:endParaRPr lang="es-ES_tradnl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noProof="0" dirty="0" smtClean="0"/>
                        <a:t>X</a:t>
                      </a:r>
                      <a:endParaRPr lang="es-ES_tradnl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noProof="0" dirty="0" smtClean="0"/>
                        <a:t>X</a:t>
                      </a:r>
                      <a:endParaRPr lang="es-ES_tradnl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noProof="0" dirty="0" smtClean="0"/>
                        <a:t>X</a:t>
                      </a:r>
                      <a:endParaRPr lang="es-ES_tradnl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noProof="0"/>
                    </a:p>
                  </a:txBody>
                  <a:tcPr/>
                </a:tc>
              </a:tr>
              <a:tr h="564848">
                <a:tc>
                  <a:txBody>
                    <a:bodyPr/>
                    <a:lstStyle/>
                    <a:p>
                      <a:r>
                        <a:rPr lang="es-ES_tradnl" noProof="0" smtClean="0"/>
                        <a:t>Colombia</a:t>
                      </a:r>
                      <a:endParaRPr lang="es-ES_tradnl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noProof="0" dirty="0" smtClean="0"/>
                        <a:t>X</a:t>
                      </a:r>
                      <a:endParaRPr lang="es-ES_tradnl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noProof="0" dirty="0" smtClean="0"/>
                        <a:t>X</a:t>
                      </a:r>
                      <a:endParaRPr lang="es-ES_tradnl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noProof="0" dirty="0" smtClean="0"/>
                        <a:t>X</a:t>
                      </a:r>
                      <a:endParaRPr lang="es-ES_tradnl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noProof="0"/>
                    </a:p>
                  </a:txBody>
                  <a:tcPr/>
                </a:tc>
              </a:tr>
              <a:tr h="564848">
                <a:tc>
                  <a:txBody>
                    <a:bodyPr/>
                    <a:lstStyle/>
                    <a:p>
                      <a:r>
                        <a:rPr lang="es-ES_tradnl" noProof="0" smtClean="0"/>
                        <a:t>Peru</a:t>
                      </a:r>
                      <a:endParaRPr lang="es-ES_tradnl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772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Medidas de protección a la salud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doce</a:t>
            </a:r>
            <a:r>
              <a:rPr lang="en-US" dirty="0" smtClean="0"/>
              <a:t> </a:t>
            </a:r>
            <a:r>
              <a:rPr lang="en-US" dirty="0" err="1" smtClean="0"/>
              <a:t>medidas</a:t>
            </a:r>
            <a:r>
              <a:rPr lang="en-US" dirty="0" smtClean="0"/>
              <a:t> de </a:t>
            </a:r>
            <a:r>
              <a:rPr lang="en-US" dirty="0" err="1" smtClean="0"/>
              <a:t>protección</a:t>
            </a:r>
            <a:r>
              <a:rPr lang="en-US" dirty="0" smtClean="0"/>
              <a:t>, </a:t>
            </a:r>
            <a:r>
              <a:rPr lang="en-US" dirty="0" err="1" smtClean="0"/>
              <a:t>cuántas</a:t>
            </a:r>
            <a:r>
              <a:rPr lang="en-US" dirty="0" smtClean="0"/>
              <a:t> </a:t>
            </a:r>
            <a:r>
              <a:rPr lang="en-US" dirty="0" err="1" smtClean="0"/>
              <a:t>están</a:t>
            </a:r>
            <a:r>
              <a:rPr lang="en-US" dirty="0" smtClean="0"/>
              <a:t> </a:t>
            </a:r>
            <a:r>
              <a:rPr lang="en-US" dirty="0" err="1" smtClean="0"/>
              <a:t>previstas</a:t>
            </a:r>
            <a:r>
              <a:rPr lang="en-US" dirty="0" smtClean="0"/>
              <a:t> en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leyes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ln>
            <a:solidFill>
              <a:srgbClr val="F2F2F2"/>
            </a:solidFill>
          </a:ln>
        </p:spPr>
        <p:txBody>
          <a:bodyPr/>
          <a:lstStyle/>
          <a:p>
            <a:pPr marL="0" indent="0" algn="r">
              <a:buNone/>
            </a:pPr>
            <a:r>
              <a:rPr lang="en-US" dirty="0" smtClean="0"/>
              <a:t>Argentina: 10/12</a:t>
            </a:r>
          </a:p>
          <a:p>
            <a:pPr marL="0" indent="0" algn="r">
              <a:buNone/>
            </a:pPr>
            <a:endParaRPr lang="en-US" dirty="0" smtClean="0"/>
          </a:p>
          <a:p>
            <a:pPr marL="0" indent="0" algn="r">
              <a:buNone/>
            </a:pPr>
            <a:r>
              <a:rPr lang="en-US" dirty="0" err="1" smtClean="0"/>
              <a:t>Brasil</a:t>
            </a:r>
            <a:r>
              <a:rPr lang="en-US" dirty="0" smtClean="0"/>
              <a:t>: 10/12</a:t>
            </a:r>
          </a:p>
          <a:p>
            <a:pPr marL="0" indent="0" algn="r">
              <a:buNone/>
            </a:pPr>
            <a:endParaRPr lang="en-US" dirty="0" smtClean="0"/>
          </a:p>
          <a:p>
            <a:pPr marL="0" indent="0" algn="r">
              <a:buNone/>
            </a:pPr>
            <a:r>
              <a:rPr lang="en-US" dirty="0" smtClean="0"/>
              <a:t>Colombia: 07/12</a:t>
            </a:r>
          </a:p>
          <a:p>
            <a:pPr marL="0" indent="0" algn="r">
              <a:buNone/>
            </a:pPr>
            <a:endParaRPr lang="en-US" dirty="0" smtClean="0"/>
          </a:p>
          <a:p>
            <a:pPr marL="0" indent="0" algn="r">
              <a:buNone/>
            </a:pPr>
            <a:r>
              <a:rPr lang="en-US" dirty="0" err="1" smtClean="0"/>
              <a:t>Perú</a:t>
            </a:r>
            <a:r>
              <a:rPr lang="en-US" dirty="0" smtClean="0"/>
              <a:t>: 09/12</a:t>
            </a:r>
          </a:p>
        </p:txBody>
      </p:sp>
    </p:spTree>
    <p:extLst>
      <p:ext uri="{BB962C8B-B14F-4D97-AF65-F5344CB8AC3E}">
        <p14:creationId xmlns:p14="http://schemas.microsoft.com/office/powerpoint/2010/main" val="408655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Medidas</a:t>
            </a:r>
            <a:r>
              <a:rPr lang="en-US" dirty="0" smtClean="0"/>
              <a:t> TRIPS-plus?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De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 smtClean="0"/>
              <a:t>ocho</a:t>
            </a:r>
            <a:r>
              <a:rPr lang="en-US" dirty="0" smtClean="0"/>
              <a:t> </a:t>
            </a:r>
            <a:r>
              <a:rPr lang="en-US" dirty="0" err="1" smtClean="0"/>
              <a:t>medidas</a:t>
            </a:r>
            <a:r>
              <a:rPr lang="en-US" dirty="0" smtClean="0"/>
              <a:t> TRIPS-plus, </a:t>
            </a:r>
            <a:r>
              <a:rPr lang="en-US" dirty="0" err="1"/>
              <a:t>cuántas</a:t>
            </a:r>
            <a:r>
              <a:rPr lang="en-US" dirty="0"/>
              <a:t> </a:t>
            </a:r>
            <a:r>
              <a:rPr lang="en-US" dirty="0" err="1"/>
              <a:t>están</a:t>
            </a:r>
            <a:r>
              <a:rPr lang="en-US" dirty="0"/>
              <a:t> </a:t>
            </a:r>
            <a:r>
              <a:rPr lang="en-US" dirty="0" err="1"/>
              <a:t>previstas</a:t>
            </a:r>
            <a:r>
              <a:rPr lang="en-US" dirty="0"/>
              <a:t> en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leyes</a:t>
            </a:r>
            <a:r>
              <a:rPr lang="en-US" dirty="0"/>
              <a:t>?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en-US" dirty="0" smtClean="0"/>
              <a:t>Argentina: 00/08</a:t>
            </a:r>
          </a:p>
          <a:p>
            <a:pPr marL="0" indent="0" algn="r">
              <a:buNone/>
            </a:pPr>
            <a:endParaRPr lang="en-US" dirty="0" smtClean="0"/>
          </a:p>
          <a:p>
            <a:pPr marL="0" indent="0" algn="r">
              <a:buNone/>
            </a:pPr>
            <a:r>
              <a:rPr lang="en-US" dirty="0" err="1" smtClean="0"/>
              <a:t>Brasil</a:t>
            </a:r>
            <a:r>
              <a:rPr lang="en-US" dirty="0" smtClean="0"/>
              <a:t>: 03/08</a:t>
            </a:r>
          </a:p>
          <a:p>
            <a:pPr marL="0" indent="0" algn="r">
              <a:buNone/>
            </a:pPr>
            <a:endParaRPr lang="en-US" dirty="0" smtClean="0"/>
          </a:p>
          <a:p>
            <a:pPr marL="0" indent="0" algn="r">
              <a:buNone/>
            </a:pPr>
            <a:r>
              <a:rPr lang="en-US" dirty="0" smtClean="0"/>
              <a:t>Colombia: 02/08</a:t>
            </a:r>
          </a:p>
          <a:p>
            <a:pPr marL="0" indent="0" algn="r">
              <a:buNone/>
            </a:pPr>
            <a:endParaRPr lang="en-US" dirty="0" smtClean="0"/>
          </a:p>
          <a:p>
            <a:pPr marL="0" indent="0" algn="r">
              <a:buNone/>
            </a:pPr>
            <a:r>
              <a:rPr lang="en-US" dirty="0" err="1" smtClean="0"/>
              <a:t>Perú</a:t>
            </a:r>
            <a:r>
              <a:rPr lang="en-US" dirty="0" smtClean="0"/>
              <a:t>: 01/08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50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>
                <a:solidFill>
                  <a:srgbClr val="595959"/>
                </a:solidFill>
              </a:rPr>
              <a:t>Metodología</a:t>
            </a:r>
          </a:p>
          <a:p>
            <a:endParaRPr lang="es-ES_tradnl" dirty="0" smtClean="0">
              <a:solidFill>
                <a:srgbClr val="595959"/>
              </a:solidFill>
            </a:endParaRPr>
          </a:p>
          <a:p>
            <a:r>
              <a:rPr lang="es-ES_tradnl" dirty="0">
                <a:solidFill>
                  <a:srgbClr val="595959"/>
                </a:solidFill>
              </a:rPr>
              <a:t>Datos</a:t>
            </a:r>
          </a:p>
          <a:p>
            <a:endParaRPr lang="es-ES_tradnl" dirty="0" smtClean="0">
              <a:solidFill>
                <a:srgbClr val="595959"/>
              </a:solidFill>
            </a:endParaRPr>
          </a:p>
          <a:p>
            <a:r>
              <a:rPr lang="es-ES_tradnl" dirty="0" smtClean="0">
                <a:solidFill>
                  <a:srgbClr val="FFFFFF"/>
                </a:solidFill>
              </a:rPr>
              <a:t>Conclusiones iniciales</a:t>
            </a:r>
            <a:endParaRPr lang="es-ES_tradnl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96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84</TotalTime>
  <Words>264</Words>
  <Application>Microsoft Office PowerPoint</Application>
  <PresentationFormat>Presentación en pantalla (4:3)</PresentationFormat>
  <Paragraphs>104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Black</vt:lpstr>
      <vt:lpstr>Las leyes de patentes de latino américa son sensibles a la salud publica?</vt:lpstr>
      <vt:lpstr>Agenda</vt:lpstr>
      <vt:lpstr>Agenda</vt:lpstr>
      <vt:lpstr>Metodología</vt:lpstr>
      <vt:lpstr>Agenda</vt:lpstr>
      <vt:lpstr>Dos tipos de datos</vt:lpstr>
      <vt:lpstr>Directrices de examen</vt:lpstr>
      <vt:lpstr>Requisitos de patentabilidad</vt:lpstr>
      <vt:lpstr>Medidas de protección a la salud</vt:lpstr>
      <vt:lpstr>Medidas TRIPS-plus?</vt:lpstr>
      <vt:lpstr>Agenda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leyes de patentes de latino américa son sensible a la salud publica?</dc:title>
  <dc:creator>Paula Giolito</dc:creator>
  <cp:lastModifiedBy>Usuario</cp:lastModifiedBy>
  <cp:revision>9</cp:revision>
  <dcterms:created xsi:type="dcterms:W3CDTF">2014-12-08T21:35:23Z</dcterms:created>
  <dcterms:modified xsi:type="dcterms:W3CDTF">2014-12-09T20:18:20Z</dcterms:modified>
</cp:coreProperties>
</file>