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1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7" d="100"/>
          <a:sy n="77" d="100"/>
        </p:scale>
        <p:origin x="230" y="3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1" b="1559"/>
          <a:stretch/>
        </p:blipFill>
        <p:spPr>
          <a:xfrm>
            <a:off x="11167380" y="31204"/>
            <a:ext cx="1024620" cy="13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7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4638" indent="-274638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00"/>
          <a:stretch/>
        </p:blipFill>
        <p:spPr>
          <a:xfrm>
            <a:off x="11212483" y="1"/>
            <a:ext cx="979517" cy="132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2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"/>
          <a:stretch/>
        </p:blipFill>
        <p:spPr>
          <a:xfrm>
            <a:off x="4624252" y="73016"/>
            <a:ext cx="3038088" cy="41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9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4573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25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28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687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525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919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62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285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5DF9A2C-D6FD-46AF-883B-1830AD1175B2}" type="datetimeFigureOut">
              <a:rPr lang="pt-BR" smtClean="0"/>
              <a:t>16/06/2015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34A9F2B-617C-4FA2-BCE1-48F7DBC8DC0C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084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/>
        <a:buChar char="•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dirty="0" err="1"/>
              <a:t>Producción</a:t>
            </a:r>
            <a:r>
              <a:rPr lang="pt-BR" dirty="0"/>
              <a:t> publica </a:t>
            </a:r>
            <a:r>
              <a:rPr lang="pt-BR" dirty="0" err="1"/>
              <a:t>en</a:t>
            </a:r>
            <a:r>
              <a:rPr lang="pt-BR" dirty="0"/>
              <a:t> </a:t>
            </a:r>
            <a:r>
              <a:rPr lang="pt-BR" dirty="0" smtClean="0"/>
              <a:t>Brasil: rol </a:t>
            </a:r>
            <a:r>
              <a:rPr lang="pt-BR" dirty="0" err="1"/>
              <a:t>historico</a:t>
            </a:r>
            <a:r>
              <a:rPr lang="pt-BR" dirty="0"/>
              <a:t> </a:t>
            </a:r>
            <a:r>
              <a:rPr lang="pt-BR" dirty="0" err="1"/>
              <a:t>y</a:t>
            </a:r>
            <a:r>
              <a:rPr lang="pt-BR" dirty="0"/>
              <a:t> </a:t>
            </a:r>
            <a:r>
              <a:rPr lang="pt-BR" dirty="0" err="1"/>
              <a:t>desafíos</a:t>
            </a:r>
            <a:r>
              <a:rPr lang="pt-BR" dirty="0"/>
              <a:t> </a:t>
            </a:r>
            <a:r>
              <a:rPr lang="pt-BR" dirty="0" err="1"/>
              <a:t>actuales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 algn="ctr"/>
            <a:r>
              <a:rPr lang="pt-BR" sz="9600" dirty="0" err="1" smtClean="0"/>
              <a:t>P</a:t>
            </a:r>
            <a:r>
              <a:rPr lang="en-US" sz="9600" dirty="0" err="1" smtClean="0"/>
              <a:t>edro</a:t>
            </a:r>
            <a:r>
              <a:rPr lang="en-US" sz="9600" dirty="0" smtClean="0"/>
              <a:t> </a:t>
            </a:r>
            <a:r>
              <a:rPr lang="en-US" sz="9600" dirty="0" err="1" smtClean="0"/>
              <a:t>villardi</a:t>
            </a:r>
            <a:r>
              <a:rPr lang="en-US" sz="9600" dirty="0" smtClean="0"/>
              <a:t> – </a:t>
            </a:r>
            <a:r>
              <a:rPr lang="en-US" sz="9600" dirty="0" err="1" smtClean="0"/>
              <a:t>redlam</a:t>
            </a:r>
            <a:r>
              <a:rPr lang="en-US" sz="9600" dirty="0" smtClean="0"/>
              <a:t>/</a:t>
            </a:r>
            <a:r>
              <a:rPr lang="en-US" sz="9600" dirty="0" err="1" smtClean="0"/>
              <a:t>abia</a:t>
            </a:r>
            <a:r>
              <a:rPr lang="en-US" sz="9600" dirty="0" smtClean="0"/>
              <a:t>/</a:t>
            </a:r>
            <a:r>
              <a:rPr lang="en-US" sz="9600" dirty="0" err="1" smtClean="0"/>
              <a:t>gtpi</a:t>
            </a:r>
            <a:endParaRPr lang="en-US" sz="9600" dirty="0" smtClean="0"/>
          </a:p>
          <a:p>
            <a:pPr algn="ctr"/>
            <a:r>
              <a:rPr lang="en-US" sz="9600" dirty="0" smtClean="0"/>
              <a:t>Lima – </a:t>
            </a:r>
            <a:r>
              <a:rPr lang="en-US" sz="9600" dirty="0" err="1" smtClean="0"/>
              <a:t>junio</a:t>
            </a:r>
            <a:r>
              <a:rPr lang="en-US" sz="9600" dirty="0" smtClean="0"/>
              <a:t>/2015</a:t>
            </a:r>
            <a:endParaRPr lang="pt-BR" sz="9600" dirty="0"/>
          </a:p>
        </p:txBody>
      </p:sp>
    </p:spTree>
    <p:extLst>
      <p:ext uri="{BB962C8B-B14F-4D97-AF65-F5344CB8AC3E}">
        <p14:creationId xmlns:p14="http://schemas.microsoft.com/office/powerpoint/2010/main" val="41465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4400" dirty="0" smtClean="0"/>
              <a:t>Los laboratorios públicos en tres momentos históricos</a:t>
            </a:r>
            <a:endParaRPr lang="es-ES_tradnl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Al inicio de la epidemia de VIH</a:t>
            </a:r>
          </a:p>
          <a:p>
            <a:r>
              <a:rPr lang="es-ES_tradnl" dirty="0" smtClean="0"/>
              <a:t>En los 2000</a:t>
            </a:r>
          </a:p>
          <a:p>
            <a:r>
              <a:rPr lang="es-ES_tradnl" dirty="0" smtClean="0"/>
              <a:t>Hoy en día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40070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 smtClean="0"/>
              <a:t>El </a:t>
            </a:r>
            <a:r>
              <a:rPr lang="en-US" dirty="0" err="1" smtClean="0"/>
              <a:t>inicio</a:t>
            </a:r>
            <a:r>
              <a:rPr lang="en-US" dirty="0" smtClean="0"/>
              <a:t> de la </a:t>
            </a:r>
            <a:r>
              <a:rPr lang="en-US" dirty="0" err="1" smtClean="0"/>
              <a:t>epidemia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vih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 90: </a:t>
            </a:r>
            <a:r>
              <a:rPr lang="en-US" dirty="0" err="1" smtClean="0"/>
              <a:t>muerte</a:t>
            </a:r>
            <a:r>
              <a:rPr lang="en-US" dirty="0" smtClean="0"/>
              <a:t> civil y </a:t>
            </a:r>
            <a:r>
              <a:rPr lang="en-US" dirty="0" err="1" smtClean="0"/>
              <a:t>movilización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sz="2800" dirty="0" smtClean="0"/>
              <a:t>Epidemia concentrada en homosexuales</a:t>
            </a:r>
          </a:p>
          <a:p>
            <a:r>
              <a:rPr lang="es-ES_tradnl" sz="2800" dirty="0" smtClean="0"/>
              <a:t>Estigma y discriminación</a:t>
            </a:r>
          </a:p>
          <a:p>
            <a:r>
              <a:rPr lang="es-ES_tradnl" sz="2800" dirty="0" smtClean="0"/>
              <a:t>La muerte civil</a:t>
            </a:r>
          </a:p>
          <a:p>
            <a:pPr lvl="1"/>
            <a:r>
              <a:rPr lang="es-ES_tradnl" sz="2400" dirty="0" smtClean="0"/>
              <a:t>La lucha por derechos</a:t>
            </a:r>
          </a:p>
          <a:p>
            <a:r>
              <a:rPr lang="es-ES_tradnl" sz="2800" dirty="0" smtClean="0"/>
              <a:t>Las primeras </a:t>
            </a:r>
            <a:r>
              <a:rPr lang="es-ES_tradnl" sz="2800" dirty="0" err="1" smtClean="0"/>
              <a:t>ONGs</a:t>
            </a:r>
            <a:r>
              <a:rPr lang="es-ES_tradnl" sz="2800" dirty="0" smtClean="0"/>
              <a:t>/SIDA</a:t>
            </a:r>
          </a:p>
          <a:p>
            <a:pPr lvl="1"/>
            <a:r>
              <a:rPr lang="es-ES_tradnl" sz="2400" dirty="0" smtClean="0"/>
              <a:t>Movilización: prevención y contra la </a:t>
            </a:r>
            <a:r>
              <a:rPr lang="es-ES_tradnl" sz="2400" dirty="0" err="1" smtClean="0"/>
              <a:t>disciminación</a:t>
            </a:r>
            <a:endParaRPr lang="es-ES_tradnl" sz="2400" dirty="0" smtClean="0"/>
          </a:p>
          <a:p>
            <a:r>
              <a:rPr lang="es-ES_tradnl" sz="2800" dirty="0" smtClean="0"/>
              <a:t>Las primeras opciones de tratamiento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645058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Las primeras opciones de tratamiento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Brasil no reconocía patentes farmacéuticas</a:t>
            </a:r>
          </a:p>
          <a:p>
            <a:pPr lvl="1"/>
            <a:r>
              <a:rPr lang="es-ES_tradnl" dirty="0" smtClean="0"/>
              <a:t>Se podía copiar medicamentos</a:t>
            </a:r>
          </a:p>
          <a:p>
            <a:r>
              <a:rPr lang="es-ES_tradnl" dirty="0" smtClean="0"/>
              <a:t>Movilización </a:t>
            </a:r>
            <a:r>
              <a:rPr lang="es-ES_tradnl" dirty="0" smtClean="0">
                <a:sym typeface="Wingdings"/>
              </a:rPr>
              <a:t> constitución de un programa de distribución universal y gratuita</a:t>
            </a:r>
          </a:p>
          <a:p>
            <a:r>
              <a:rPr lang="es-ES_tradnl" dirty="0" smtClean="0">
                <a:sym typeface="Wingdings"/>
              </a:rPr>
              <a:t>Rol de los laboratorios públicos: producción de los ARVs para abastecimiento del programa público</a:t>
            </a:r>
          </a:p>
          <a:p>
            <a:pPr lvl="1"/>
            <a:r>
              <a:rPr lang="es-ES_tradnl" sz="2800" dirty="0" smtClean="0">
                <a:sym typeface="Wingdings"/>
              </a:rPr>
              <a:t>Precios más bajos que en el mercado internacional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41298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en los 1990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Medicamentos</a:t>
            </a:r>
            <a:r>
              <a:rPr lang="en-US" dirty="0" smtClean="0"/>
              <a:t> </a:t>
            </a:r>
            <a:r>
              <a:rPr lang="en-US" dirty="0" err="1" smtClean="0"/>
              <a:t>producidos</a:t>
            </a:r>
            <a:r>
              <a:rPr lang="en-US" dirty="0" smtClean="0"/>
              <a:t> en el sector </a:t>
            </a:r>
            <a:r>
              <a:rPr lang="en-US" dirty="0" err="1" smtClean="0"/>
              <a:t>público</a:t>
            </a:r>
            <a:endParaRPr lang="en-US" dirty="0" smtClean="0"/>
          </a:p>
          <a:p>
            <a:pPr lvl="1"/>
            <a:r>
              <a:rPr lang="en-US" dirty="0" err="1" smtClean="0"/>
              <a:t>Zidovudina</a:t>
            </a:r>
            <a:r>
              <a:rPr lang="en-US" dirty="0" smtClean="0"/>
              <a:t> (AZT) - 1991</a:t>
            </a:r>
          </a:p>
          <a:p>
            <a:pPr lvl="1"/>
            <a:r>
              <a:rPr lang="en-US" dirty="0" smtClean="0"/>
              <a:t>Ritonavir - 1996</a:t>
            </a:r>
          </a:p>
          <a:p>
            <a:pPr lvl="1"/>
            <a:r>
              <a:rPr lang="en-US" dirty="0" err="1" smtClean="0"/>
              <a:t>Saquinavir</a:t>
            </a:r>
            <a:r>
              <a:rPr lang="en-US" dirty="0" smtClean="0"/>
              <a:t> - 1996</a:t>
            </a:r>
          </a:p>
          <a:p>
            <a:pPr lvl="1"/>
            <a:r>
              <a:rPr lang="en-US" dirty="0" err="1" smtClean="0"/>
              <a:t>Estavudina</a:t>
            </a:r>
            <a:r>
              <a:rPr lang="en-US" dirty="0" smtClean="0"/>
              <a:t> – 1997</a:t>
            </a:r>
          </a:p>
          <a:p>
            <a:pPr lvl="1"/>
            <a:r>
              <a:rPr lang="en-US" dirty="0" err="1" smtClean="0"/>
              <a:t>Indinavir</a:t>
            </a:r>
            <a:r>
              <a:rPr lang="en-US" dirty="0" smtClean="0"/>
              <a:t> - 1997</a:t>
            </a:r>
          </a:p>
          <a:p>
            <a:pPr lvl="1"/>
            <a:r>
              <a:rPr lang="en-US" dirty="0" err="1" smtClean="0"/>
              <a:t>Didanosina</a:t>
            </a:r>
            <a:r>
              <a:rPr lang="en-US" dirty="0" smtClean="0"/>
              <a:t> - 1998</a:t>
            </a:r>
          </a:p>
          <a:p>
            <a:pPr lvl="1"/>
            <a:r>
              <a:rPr lang="en-US" dirty="0" err="1" smtClean="0"/>
              <a:t>Lamivudina</a:t>
            </a:r>
            <a:r>
              <a:rPr lang="en-US" dirty="0" smtClean="0"/>
              <a:t> - 1999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900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dirty="0" smtClean="0"/>
              <a:t>En los 2000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02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 los 2000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 smtClean="0"/>
              <a:t>16 medicinas distribuidas</a:t>
            </a:r>
          </a:p>
          <a:p>
            <a:pPr lvl="1"/>
            <a:r>
              <a:rPr lang="es-ES_tradnl" dirty="0" smtClean="0"/>
              <a:t>7 con producción local: 20% del presupuesto</a:t>
            </a:r>
          </a:p>
          <a:p>
            <a:pPr lvl="1"/>
            <a:r>
              <a:rPr lang="es-ES_tradnl" dirty="0" smtClean="0"/>
              <a:t>9 importadas: 80% del presupuesto</a:t>
            </a:r>
          </a:p>
          <a:p>
            <a:pPr lvl="2"/>
            <a:r>
              <a:rPr lang="es-ES_tradnl" dirty="0" err="1" smtClean="0"/>
              <a:t>Efavirenz</a:t>
            </a:r>
            <a:r>
              <a:rPr lang="es-ES_tradnl" dirty="0" smtClean="0"/>
              <a:t>: 21%</a:t>
            </a:r>
          </a:p>
          <a:p>
            <a:r>
              <a:rPr lang="es-ES_tradnl" dirty="0" smtClean="0"/>
              <a:t>Rol estratégico</a:t>
            </a:r>
          </a:p>
          <a:p>
            <a:pPr lvl="1"/>
            <a:r>
              <a:rPr lang="es-ES_tradnl" dirty="0" smtClean="0"/>
              <a:t>Estimación de coste de producción</a:t>
            </a:r>
          </a:p>
          <a:p>
            <a:pPr lvl="1"/>
            <a:r>
              <a:rPr lang="es-ES_tradnl" dirty="0" smtClean="0"/>
              <a:t>Negociación de precio</a:t>
            </a:r>
          </a:p>
          <a:p>
            <a:pPr lvl="1"/>
            <a:r>
              <a:rPr lang="es-ES_tradnl" dirty="0" smtClean="0"/>
              <a:t>Amenaza de licencia obligatoria</a:t>
            </a:r>
          </a:p>
          <a:p>
            <a:pPr lvl="2"/>
            <a:r>
              <a:rPr lang="es-ES_tradnl" dirty="0" smtClean="0"/>
              <a:t>Declaración de interés publico: </a:t>
            </a:r>
            <a:r>
              <a:rPr lang="es-ES_tradnl" dirty="0" err="1" smtClean="0"/>
              <a:t>lop</a:t>
            </a:r>
            <a:r>
              <a:rPr lang="es-ES_tradnl" dirty="0" smtClean="0"/>
              <a:t>/r (2005)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499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licencia </a:t>
            </a:r>
            <a:r>
              <a:rPr lang="es-ES_tradnl" dirty="0" err="1" smtClean="0"/>
              <a:t>obligatória</a:t>
            </a:r>
            <a:r>
              <a:rPr lang="es-ES_tradnl" dirty="0" smtClean="0"/>
              <a:t> de EFV	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2007: Brasil emite su primer y única licencia obligatoria para </a:t>
            </a:r>
            <a:r>
              <a:rPr lang="es-ES_tradnl" dirty="0" err="1" smtClean="0"/>
              <a:t>efavirenz</a:t>
            </a:r>
            <a:endParaRPr lang="es-ES_tradnl" dirty="0" smtClean="0"/>
          </a:p>
          <a:p>
            <a:r>
              <a:rPr lang="es-ES_tradnl" dirty="0" smtClean="0"/>
              <a:t>Precio practicado por Merck: US$580 </a:t>
            </a:r>
            <a:r>
              <a:rPr lang="es-ES_tradnl" dirty="0" err="1" smtClean="0"/>
              <a:t>ppa</a:t>
            </a:r>
            <a:endParaRPr lang="es-ES_tradnl" dirty="0" smtClean="0"/>
          </a:p>
          <a:p>
            <a:r>
              <a:rPr lang="es-ES_tradnl" dirty="0" smtClean="0"/>
              <a:t>Precio de la versión genérica importada de la India: US$ 158 </a:t>
            </a:r>
            <a:r>
              <a:rPr lang="es-ES_tradnl" dirty="0" err="1" smtClean="0"/>
              <a:t>ppa</a:t>
            </a:r>
            <a:endParaRPr lang="es-ES_tradnl" dirty="0" smtClean="0"/>
          </a:p>
          <a:p>
            <a:r>
              <a:rPr lang="es-ES_tradnl" dirty="0" smtClean="0"/>
              <a:t>Producción del laboratorio publico US$279 </a:t>
            </a:r>
            <a:r>
              <a:rPr lang="es-ES_tradnl" dirty="0" err="1" smtClean="0"/>
              <a:t>ppa</a:t>
            </a:r>
            <a:endParaRPr lang="es-ES_tradnl" dirty="0" smtClean="0"/>
          </a:p>
          <a:p>
            <a:r>
              <a:rPr lang="es-ES_tradnl" dirty="0" smtClean="0"/>
              <a:t>Total de ahorro: US$ 104 millones en 5 años</a:t>
            </a:r>
          </a:p>
        </p:txBody>
      </p:sp>
    </p:spTree>
    <p:extLst>
      <p:ext uri="{BB962C8B-B14F-4D97-AF65-F5344CB8AC3E}">
        <p14:creationId xmlns:p14="http://schemas.microsoft.com/office/powerpoint/2010/main" val="41915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/>
              <a:t>Hoy </a:t>
            </a:r>
            <a:r>
              <a:rPr lang="en-US" sz="3600" dirty="0" err="1" smtClean="0"/>
              <a:t>día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741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Hoy día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10232993" cy="4505030"/>
          </a:xfrm>
        </p:spPr>
        <p:txBody>
          <a:bodyPr/>
          <a:lstStyle/>
          <a:p>
            <a:r>
              <a:rPr lang="es-ES_tradnl" dirty="0" smtClean="0"/>
              <a:t>Alianzas Publico Privadas</a:t>
            </a:r>
          </a:p>
          <a:p>
            <a:pPr lvl="1"/>
            <a:r>
              <a:rPr lang="es-ES_tradnl" dirty="0" smtClean="0"/>
              <a:t>Modelo brasileño de licencia </a:t>
            </a:r>
            <a:r>
              <a:rPr lang="es-ES_tradnl" dirty="0" err="1" smtClean="0"/>
              <a:t>voluntária</a:t>
            </a:r>
            <a:endParaRPr lang="es-ES_tradnl" dirty="0" smtClean="0"/>
          </a:p>
          <a:p>
            <a:r>
              <a:rPr lang="es-ES_tradnl" dirty="0" smtClean="0"/>
              <a:t>Caso </a:t>
            </a:r>
            <a:r>
              <a:rPr lang="es-ES_tradnl" dirty="0" err="1" smtClean="0"/>
              <a:t>atazanavir</a:t>
            </a:r>
            <a:endParaRPr lang="es-ES_tradnl" dirty="0" smtClean="0"/>
          </a:p>
          <a:p>
            <a:pPr lvl="1"/>
            <a:r>
              <a:rPr lang="es-ES_tradnl" dirty="0" smtClean="0"/>
              <a:t>Contracto firmado en 2011 – término de 5 años</a:t>
            </a:r>
          </a:p>
          <a:p>
            <a:pPr lvl="1"/>
            <a:r>
              <a:rPr lang="es-ES_tradnl" dirty="0" smtClean="0"/>
              <a:t>2015: ninguna producción local</a:t>
            </a:r>
          </a:p>
          <a:p>
            <a:pPr lvl="1"/>
            <a:r>
              <a:rPr lang="es-ES_tradnl" dirty="0" smtClean="0"/>
              <a:t>Extensión del plazo de la patente</a:t>
            </a:r>
          </a:p>
          <a:p>
            <a:pPr lvl="1"/>
            <a:r>
              <a:rPr lang="es-ES_tradnl" dirty="0" smtClean="0"/>
              <a:t>Congelamiento de precios</a:t>
            </a:r>
          </a:p>
          <a:p>
            <a:pPr lvl="1"/>
            <a:r>
              <a:rPr lang="es-ES_tradnl" dirty="0" smtClean="0"/>
              <a:t>Monopolio extendido</a:t>
            </a:r>
          </a:p>
          <a:p>
            <a:pPr lvl="1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00841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s-ES_tradnl" dirty="0" smtClean="0"/>
              <a:t>Consideraciones finales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87881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Desde una perspectiva histórica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Posibilitaron la distribución de ARVs de manera universal y gratuita en los 1990</a:t>
            </a:r>
          </a:p>
          <a:p>
            <a:r>
              <a:rPr lang="es-ES_tradnl" dirty="0" smtClean="0"/>
              <a:t>Rol estratégico en los 2000</a:t>
            </a:r>
          </a:p>
          <a:p>
            <a:r>
              <a:rPr lang="es-ES_tradnl" dirty="0" smtClean="0"/>
              <a:t>Sometidos a un modelo de licencia voluntaria en los 2010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7249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La visión de la sociedad civil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Laboratorios públicos </a:t>
            </a:r>
            <a:r>
              <a:rPr lang="es-ES_tradnl" smtClean="0"/>
              <a:t>con importante </a:t>
            </a:r>
            <a:r>
              <a:rPr lang="es-ES_tradnl" dirty="0" smtClean="0"/>
              <a:t>rol</a:t>
            </a:r>
          </a:p>
          <a:p>
            <a:r>
              <a:rPr lang="es-ES_tradnl" dirty="0" smtClean="0"/>
              <a:t>Perspectiva no comercial</a:t>
            </a:r>
          </a:p>
          <a:p>
            <a:r>
              <a:rPr lang="es-ES_tradnl" dirty="0" smtClean="0"/>
              <a:t>Estimativa de costo de producción</a:t>
            </a:r>
          </a:p>
          <a:p>
            <a:r>
              <a:rPr lang="es-ES_tradnl" dirty="0" smtClean="0"/>
              <a:t>Reducción de precios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9089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MUCHAS GRACIAS!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pedro@abiaids.org.br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1225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Laranja Vermelho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766</TotalTime>
  <Words>362</Words>
  <Application>Microsoft Office PowerPoint</Application>
  <PresentationFormat>Personalizado</PresentationFormat>
  <Paragraphs>71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Retrospectiva</vt:lpstr>
      <vt:lpstr>Producción publica en Brasil: rol historico y desafíos actuales</vt:lpstr>
      <vt:lpstr>Los laboratorios públicos en tres momentos históricos</vt:lpstr>
      <vt:lpstr>Presentación de PowerPoint</vt:lpstr>
      <vt:lpstr>Los 90: muerte civil y movilización</vt:lpstr>
      <vt:lpstr>Las primeras opciones de tratamiento</vt:lpstr>
      <vt:lpstr>Producción pública en los 1990</vt:lpstr>
      <vt:lpstr>Presentación de PowerPoint</vt:lpstr>
      <vt:lpstr>En los 2000</vt:lpstr>
      <vt:lpstr>La licencia obligatória de EFV </vt:lpstr>
      <vt:lpstr>Presentación de PowerPoint</vt:lpstr>
      <vt:lpstr>Hoy día</vt:lpstr>
      <vt:lpstr>Presentación de PowerPoint</vt:lpstr>
      <vt:lpstr>Desde una perspectiva histórica</vt:lpstr>
      <vt:lpstr>La visión de la sociedad civil</vt:lpstr>
      <vt:lpstr>MUCHAS GRACIAS!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</dc:creator>
  <cp:lastModifiedBy>monica di giano</cp:lastModifiedBy>
  <cp:revision>40</cp:revision>
  <dcterms:created xsi:type="dcterms:W3CDTF">2015-04-07T19:10:38Z</dcterms:created>
  <dcterms:modified xsi:type="dcterms:W3CDTF">2015-06-16T20:23:38Z</dcterms:modified>
</cp:coreProperties>
</file>