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2"/>
  </p:notesMasterIdLst>
  <p:sldIdLst>
    <p:sldId id="256" r:id="rId2"/>
    <p:sldId id="286" r:id="rId3"/>
    <p:sldId id="276" r:id="rId4"/>
    <p:sldId id="277" r:id="rId5"/>
    <p:sldId id="278" r:id="rId6"/>
    <p:sldId id="279" r:id="rId7"/>
    <p:sldId id="281" r:id="rId8"/>
    <p:sldId id="280" r:id="rId9"/>
    <p:sldId id="283" r:id="rId10"/>
    <p:sldId id="282" r:id="rId11"/>
    <p:sldId id="272" r:id="rId12"/>
    <p:sldId id="273" r:id="rId13"/>
    <p:sldId id="263" r:id="rId14"/>
    <p:sldId id="264" r:id="rId15"/>
    <p:sldId id="259" r:id="rId16"/>
    <p:sldId id="260" r:id="rId17"/>
    <p:sldId id="261" r:id="rId18"/>
    <p:sldId id="275" r:id="rId19"/>
    <p:sldId id="285" r:id="rId20"/>
    <p:sldId id="284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584"/>
    <a:srgbClr val="9E3455"/>
    <a:srgbClr val="FF7C8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0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1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B9F15-7222-44BD-8234-DC1986241A5E}" type="datetimeFigureOut">
              <a:rPr lang="es-ES" smtClean="0"/>
              <a:pPr/>
              <a:t>10/12/2014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7602B-0941-40A5-9AA0-DDD0F69569A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97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7602B-0941-40A5-9AA0-DDD0F69569A9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8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ABF3F2-677A-4D0E-8C5E-8CB616C2CC3F}" type="slidenum">
              <a:rPr lang="es-AR" smtClean="0"/>
              <a:pPr/>
              <a:t>10</a:t>
            </a:fld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61082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 userDrawn="1"/>
        </p:nvSpPr>
        <p:spPr>
          <a:xfrm>
            <a:off x="287338" y="908050"/>
            <a:ext cx="2786062" cy="200025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6749" y="909639"/>
            <a:ext cx="5648325" cy="1998662"/>
          </a:xfrm>
          <a:prstGeom prst="rect">
            <a:avLst/>
          </a:prstGeom>
          <a:solidFill>
            <a:srgbClr val="F58584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>
              <a:def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D54A3-87D1-4E04-BB22-031EC9D706F1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795C8-E780-4E4F-8418-88202AD9BF0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25990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298450"/>
            <a:ext cx="8497887" cy="46672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7" y="1487606"/>
            <a:ext cx="8567737" cy="463855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87338" y="909638"/>
            <a:ext cx="8567737" cy="40322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2000" b="1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j-ea"/>
                <a:cs typeface="Arial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01E7A-58DD-4E89-B010-7FCB4D425D7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8A14E-6513-49DD-B4BD-AAE49C3DD2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10317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BD2E7-4D5C-49D9-97F6-1C9747912C5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9D374-32D6-452D-9F07-45C4611F20B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30368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0"/>
            <a:ext cx="8497887" cy="98583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7338" y="1052513"/>
            <a:ext cx="4199499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9237" y="1052513"/>
            <a:ext cx="4215838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53116-781F-4A7A-99FF-9DA42643D59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D059-1CD6-44E5-BCF4-FBA15E0D03A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41628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0"/>
            <a:ext cx="8497887" cy="98583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338" y="1052513"/>
            <a:ext cx="420397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7338" y="1692275"/>
            <a:ext cx="4203977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8952" y="1052513"/>
            <a:ext cx="421612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8952" y="1692275"/>
            <a:ext cx="4216123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231E6-F140-4CBF-9B02-0C4F719AAC2B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AF254-FA20-477B-8D43-F01FD2848B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72525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0"/>
            <a:ext cx="8497887" cy="98583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sz="2400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29446-41FB-4402-817F-9C324959788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24F5A-697D-44F9-8473-4B73BB89F52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09235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7338" y="298450"/>
            <a:ext cx="8497887" cy="46672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sz="2400" b="1" dirty="0"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42138" y="645636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A421C-9254-44EA-B785-128E5E10783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25062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7338" y="0"/>
            <a:ext cx="8497887" cy="10511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76D60-F2C7-432B-B1B2-E7DF46E52E8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84216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7339" y="0"/>
            <a:ext cx="8497886" cy="105251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4913D-817B-4996-BA01-A2797034D5E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36615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2D5F6-2F0F-4D57-8A4E-7CB927005C09}" type="datetime1">
              <a:rPr lang="es-ES_tradnl"/>
              <a:pPr>
                <a:defRPr/>
              </a:pPr>
              <a:t>10/12/2014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FC392-E82D-4363-A6CB-670ABCB1673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84576481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1608944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C80D5-04A6-4FA1-83ED-E37E0082F948}" type="datetimeFigureOut">
              <a:rPr lang="es-AR" smtClean="0"/>
              <a:pPr/>
              <a:t>10/12/2014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32B7A-0DF6-4A70-BBB7-E34AD9A2EEA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583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87338" y="288925"/>
            <a:ext cx="8533134" cy="476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87338" y="1052513"/>
            <a:ext cx="8567737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BD33259-2F0B-4BFF-A100-92322DE02AF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1338" y="64182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160CF0-2043-4716-AFDF-BE665B4501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2" name="Title Placeholder 1"/>
          <p:cNvSpPr>
            <a:spLocks noGrp="1"/>
          </p:cNvSpPr>
          <p:nvPr>
            <p:ph type="title"/>
          </p:nvPr>
        </p:nvSpPr>
        <p:spPr bwMode="auto">
          <a:xfrm>
            <a:off x="287338" y="1139850"/>
            <a:ext cx="8533134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4400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AR" dirty="0" smtClean="0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91" y="289975"/>
            <a:ext cx="1580381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>
    <p:cover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400" b="1" kern="1200" dirty="0">
          <a:solidFill>
            <a:schemeClr val="bg1"/>
          </a:solidFill>
          <a:latin typeface="+mn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rgbClr val="68829A"/>
          </a:solidFill>
          <a:latin typeface="Arial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rgbClr val="68829A"/>
          </a:solidFill>
          <a:latin typeface="Arial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rgbClr val="68829A"/>
          </a:solidFill>
          <a:latin typeface="Arial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rgbClr val="68829A"/>
          </a:solidFill>
          <a:latin typeface="Arial" charset="0"/>
          <a:cs typeface="Arial" charset="0"/>
        </a:defRPr>
      </a:lvl9pPr>
    </p:titleStyle>
    <p:bodyStyle>
      <a:lvl1pPr marL="190500" indent="-201613" algn="l" rtl="0" eaLnBrk="0" fontAlgn="base" hangingPunct="0">
        <a:lnSpc>
          <a:spcPct val="130000"/>
        </a:lnSpc>
        <a:spcBef>
          <a:spcPts val="1200"/>
        </a:spcBef>
        <a:spcAft>
          <a:spcPct val="0"/>
        </a:spcAft>
        <a:buClr>
          <a:srgbClr val="FF99FF"/>
        </a:buClr>
        <a:buSzPct val="100000"/>
        <a:buFont typeface="Wingdings" pitchFamily="2" charset="2"/>
        <a:buChar char="§"/>
        <a:defRPr lang="en-US" kern="1200">
          <a:solidFill>
            <a:srgbClr val="595959"/>
          </a:solidFill>
          <a:latin typeface="+mn-lt"/>
          <a:ea typeface="SimSun" pitchFamily="2" charset="-122"/>
          <a:cs typeface="Arial" charset="0"/>
        </a:defRPr>
      </a:lvl1pPr>
      <a:lvl2pPr marL="190500" indent="-201613" algn="l" rtl="0" eaLnBrk="0" fontAlgn="base" hangingPunct="0">
        <a:lnSpc>
          <a:spcPct val="130000"/>
        </a:lnSpc>
        <a:spcBef>
          <a:spcPts val="1200"/>
        </a:spcBef>
        <a:spcAft>
          <a:spcPct val="0"/>
        </a:spcAft>
        <a:buClr>
          <a:srgbClr val="FF99FF"/>
        </a:buClr>
        <a:buSzPct val="100000"/>
        <a:buFont typeface="Wingdings" pitchFamily="2" charset="2"/>
        <a:buChar char="§"/>
        <a:defRPr lang="en-US" kern="1200">
          <a:solidFill>
            <a:srgbClr val="595959"/>
          </a:solidFill>
          <a:latin typeface="+mn-lt"/>
          <a:ea typeface="SimSun" pitchFamily="2" charset="-122"/>
          <a:cs typeface="Arial" charset="0"/>
        </a:defRPr>
      </a:lvl2pPr>
      <a:lvl3pPr marL="190500" indent="-201613" algn="l" rtl="0" eaLnBrk="0" fontAlgn="base" hangingPunct="0">
        <a:lnSpc>
          <a:spcPct val="130000"/>
        </a:lnSpc>
        <a:spcBef>
          <a:spcPts val="1200"/>
        </a:spcBef>
        <a:spcAft>
          <a:spcPct val="0"/>
        </a:spcAft>
        <a:buClr>
          <a:srgbClr val="FF99FF"/>
        </a:buClr>
        <a:buSzPct val="100000"/>
        <a:buFont typeface="Wingdings" pitchFamily="2" charset="2"/>
        <a:buChar char="§"/>
        <a:defRPr lang="en-US" kern="1200">
          <a:solidFill>
            <a:srgbClr val="595959"/>
          </a:solidFill>
          <a:latin typeface="+mn-lt"/>
          <a:ea typeface="SimSun" pitchFamily="2" charset="-122"/>
          <a:cs typeface="Arial" charset="0"/>
        </a:defRPr>
      </a:lvl3pPr>
      <a:lvl4pPr marL="190500" indent="-201613" algn="l" rtl="0" eaLnBrk="0" fontAlgn="base" hangingPunct="0">
        <a:lnSpc>
          <a:spcPct val="130000"/>
        </a:lnSpc>
        <a:spcBef>
          <a:spcPts val="1200"/>
        </a:spcBef>
        <a:spcAft>
          <a:spcPct val="0"/>
        </a:spcAft>
        <a:buClr>
          <a:srgbClr val="FF99FF"/>
        </a:buClr>
        <a:buSzPct val="100000"/>
        <a:buFont typeface="Wingdings" pitchFamily="2" charset="2"/>
        <a:buChar char="§"/>
        <a:defRPr lang="en-US" kern="1200">
          <a:solidFill>
            <a:srgbClr val="595959"/>
          </a:solidFill>
          <a:latin typeface="+mn-lt"/>
          <a:ea typeface="SimSun" pitchFamily="2" charset="-122"/>
          <a:cs typeface="Arial" charset="0"/>
        </a:defRPr>
      </a:lvl4pPr>
      <a:lvl5pPr marL="190500" indent="-201613" algn="l" rtl="0" eaLnBrk="0" fontAlgn="base" hangingPunct="0">
        <a:lnSpc>
          <a:spcPct val="130000"/>
        </a:lnSpc>
        <a:spcBef>
          <a:spcPts val="1200"/>
        </a:spcBef>
        <a:spcAft>
          <a:spcPct val="0"/>
        </a:spcAft>
        <a:buClr>
          <a:srgbClr val="FF99FF"/>
        </a:buClr>
        <a:buSzPct val="100000"/>
        <a:buFont typeface="Wingdings" pitchFamily="2" charset="2"/>
        <a:buChar char="§"/>
        <a:defRPr lang="en-US" kern="1200">
          <a:solidFill>
            <a:srgbClr val="595959"/>
          </a:solidFill>
          <a:latin typeface="+mn-lt"/>
          <a:ea typeface="SimSun" pitchFamily="2" charset="-122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E:\mundosano_vertical_negativo.jp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070" y="3435982"/>
            <a:ext cx="3275856" cy="20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95536" y="194307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600" dirty="0">
                <a:solidFill>
                  <a:schemeClr val="bg1"/>
                </a:solidFill>
              </a:rPr>
              <a:t>“Alianza público privada para la producción de benznidazol en Argentina”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-2" y="19275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000" dirty="0">
                <a:solidFill>
                  <a:schemeClr val="bg1"/>
                </a:solidFill>
              </a:rPr>
              <a:t>FORO REGIONAL SOBRE POLÍTICAS DE PRODUCCIÓN LOCAL DE MEDICAMENTOS: DEBATE DE ALTERNATIVAS EN LATINOAMÉRICA</a:t>
            </a:r>
          </a:p>
          <a:p>
            <a:pPr algn="ctr"/>
            <a:endParaRPr lang="es-AR" sz="2000" dirty="0">
              <a:solidFill>
                <a:schemeClr val="bg1"/>
              </a:solidFill>
            </a:endParaRPr>
          </a:p>
          <a:p>
            <a:pPr algn="ctr"/>
            <a:r>
              <a:rPr lang="es-AR" sz="2000" dirty="0">
                <a:solidFill>
                  <a:schemeClr val="bg1"/>
                </a:solidFill>
              </a:rPr>
              <a:t>Buenos Aires 10 y 11 de Diciembre de 2014</a:t>
            </a:r>
          </a:p>
          <a:p>
            <a:pPr algn="ctr"/>
            <a:endParaRPr lang="es-AR" sz="2000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646809" y="5826862"/>
            <a:ext cx="18503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AR" sz="2000" dirty="0">
                <a:solidFill>
                  <a:schemeClr val="bg1"/>
                </a:solidFill>
              </a:rPr>
              <a:t>Sonia </a:t>
            </a:r>
            <a:r>
              <a:rPr lang="es-AR" sz="2000" dirty="0" smtClean="0">
                <a:solidFill>
                  <a:schemeClr val="bg1"/>
                </a:solidFill>
              </a:rPr>
              <a:t>Tarragona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929" y="5826862"/>
            <a:ext cx="3059832" cy="92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4743" y="908720"/>
            <a:ext cx="4535289" cy="5688000"/>
          </a:xfrm>
        </p:spPr>
        <p:txBody>
          <a:bodyPr anchor="ctr" anchorCtr="0"/>
          <a:lstStyle/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endParaRPr lang="es-A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Desde 1993, 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trabajamos para mejorar la salud en las regiones del país más afectadas por las enfermedades </a:t>
            </a: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desatendidas.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Sumando capacidades, esfuerzos públicos y privados y con participación de las comunidades afectadas, avanzamos en investigaciones científicas con intervenciones sociales. 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A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VISIÓN</a:t>
            </a:r>
            <a:endParaRPr lang="es-A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A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Transformar </a:t>
            </a: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realidad de las comunidades afectadas por enfermedades desatendidas.</a:t>
            </a: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A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MISIÓN</a:t>
            </a:r>
            <a:endParaRPr lang="es-A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s-A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Desarrollar </a:t>
            </a:r>
            <a:r>
              <a:rPr lang="es-A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modelos efectivos de gestión replicables, escalables y transferibles, a través de alianzas público-privadas, con investigación científica multidisciplinaria.</a:t>
            </a:r>
          </a:p>
          <a:p>
            <a:pPr marL="0" indent="0">
              <a:lnSpc>
                <a:spcPct val="100000"/>
              </a:lnSpc>
              <a:buNone/>
            </a:pPr>
            <a:endParaRPr lang="es-A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87338" y="316369"/>
            <a:ext cx="17285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200" dirty="0" smtClean="0"/>
              <a:t>Mundo Sano</a:t>
            </a:r>
            <a:endParaRPr lang="es-ES" sz="2200" b="1" dirty="0">
              <a:solidFill>
                <a:schemeClr val="bg1"/>
              </a:solidFill>
            </a:endParaRPr>
          </a:p>
        </p:txBody>
      </p:sp>
      <p:pic>
        <p:nvPicPr>
          <p:cNvPr id="6" name="Picture 6" descr="P:\TODO FOTOS\PRODUCCION DE FOTOS 2008\AÑATUYA\Generales\DSC_56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909638"/>
            <a:ext cx="3808413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23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9088" y="914400"/>
            <a:ext cx="3432175" cy="4319588"/>
          </a:xfrm>
          <a:ln>
            <a:solidFill>
              <a:schemeClr val="accent1"/>
            </a:solidFill>
          </a:ln>
        </p:spPr>
      </p:pic>
      <p:sp>
        <p:nvSpPr>
          <p:cNvPr id="10445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AR" smtClean="0">
                <a:cs typeface="Arial" charset="0"/>
              </a:rPr>
              <a:t>La OMS y las enfermedades desatendidas</a:t>
            </a:r>
            <a:endParaRPr altLang="es-AR" smtClean="0">
              <a:cs typeface="Arial" charset="0"/>
            </a:endParaRPr>
          </a:p>
        </p:txBody>
      </p:sp>
      <p:pic>
        <p:nvPicPr>
          <p:cNvPr id="10445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630847"/>
            <a:ext cx="3316288" cy="4321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5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2348880"/>
            <a:ext cx="3413125" cy="4319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6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AR" sz="2000" smtClean="0">
                <a:cs typeface="Arial" charset="0"/>
              </a:rPr>
              <a:t>¿Cuáles son las enfermedades desatendidas?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95288" y="1052513"/>
            <a:ext cx="8064500" cy="5356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Se incluyen dentro de este grupo de enfermedades: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Dengue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Rabia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Tracoma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Úlcera de </a:t>
            </a: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Buruli</a:t>
            </a: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Leishmaniasis</a:t>
            </a: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Treponematosis</a:t>
            </a: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endémicas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Lepra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rgbClr val="B385BC"/>
                </a:solidFill>
                <a:latin typeface="+mn-lt"/>
                <a:cs typeface="+mn-cs"/>
              </a:rPr>
              <a:t>Enfermedad de Chagas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Tripanosomiasis Africana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Leishmaniosis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Filariasis</a:t>
            </a: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linfática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Dracunculiasis</a:t>
            </a: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Oncocercosis</a:t>
            </a: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Esquistosomiasis</a:t>
            </a:r>
            <a:endParaRPr lang="es-AR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Geohelmintiasis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Hidatidosis</a:t>
            </a:r>
          </a:p>
          <a:p>
            <a:pPr marL="1257300" lvl="2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A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Infecciones </a:t>
            </a:r>
            <a:r>
              <a:rPr lang="es-AR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por trematodos transmitidos por alimentos</a:t>
            </a:r>
          </a:p>
        </p:txBody>
      </p:sp>
    </p:spTree>
    <p:extLst>
      <p:ext uri="{BB962C8B-B14F-4D97-AF65-F5344CB8AC3E}">
        <p14:creationId xmlns:p14="http://schemas.microsoft.com/office/powerpoint/2010/main" val="303473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AR" dirty="0" smtClean="0">
                <a:cs typeface="Arial" charset="0"/>
              </a:rPr>
              <a:t>Tipos de Transmisión</a:t>
            </a:r>
          </a:p>
        </p:txBody>
      </p:sp>
      <p:sp>
        <p:nvSpPr>
          <p:cNvPr id="106499" name="Text Box 2"/>
          <p:cNvSpPr txBox="1">
            <a:spLocks noChangeArrowheads="1"/>
          </p:cNvSpPr>
          <p:nvPr/>
        </p:nvSpPr>
        <p:spPr bwMode="auto">
          <a:xfrm>
            <a:off x="1043608" y="4413970"/>
            <a:ext cx="4824536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73050" indent="-273050" algn="r">
              <a:lnSpc>
                <a:spcPct val="105000"/>
              </a:lnSpc>
              <a:buFontTx/>
              <a:buChar char="•"/>
            </a:pPr>
            <a:r>
              <a:rPr lang="es-ES" altLang="es-A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Transmisión por transfusión de sangre y trasplantes de órganos</a:t>
            </a:r>
          </a:p>
          <a:p>
            <a:pPr marL="0" indent="0" algn="r">
              <a:lnSpc>
                <a:spcPct val="105000"/>
              </a:lnSpc>
              <a:buFontTx/>
              <a:buChar char="•"/>
            </a:pPr>
            <a:endParaRPr lang="es-ES" altLang="es-AR" sz="1600" u="sng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8" name="Picture 6" descr="8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0612" y="3886504"/>
            <a:ext cx="14605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Text Box 2"/>
          <p:cNvSpPr txBox="1">
            <a:spLocks noChangeArrowheads="1"/>
          </p:cNvSpPr>
          <p:nvPr/>
        </p:nvSpPr>
        <p:spPr bwMode="auto">
          <a:xfrm>
            <a:off x="323528" y="1412776"/>
            <a:ext cx="2376264" cy="37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r">
              <a:lnSpc>
                <a:spcPct val="105000"/>
              </a:lnSpc>
              <a:buFontTx/>
              <a:buChar char="•"/>
            </a:pPr>
            <a:r>
              <a:rPr lang="es-ES" altLang="es-A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Transmisión Vectorial</a:t>
            </a:r>
            <a:endParaRPr lang="es-ES" altLang="es-AR" sz="1600" u="sng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grpSp>
        <p:nvGrpSpPr>
          <p:cNvPr id="106502" name="12 Grupo"/>
          <p:cNvGrpSpPr>
            <a:grpSpLocks/>
          </p:cNvGrpSpPr>
          <p:nvPr/>
        </p:nvGrpSpPr>
        <p:grpSpPr bwMode="auto">
          <a:xfrm>
            <a:off x="2816225" y="836613"/>
            <a:ext cx="1463675" cy="1462087"/>
            <a:chOff x="6020612" y="836712"/>
            <a:chExt cx="1462881" cy="1462087"/>
          </a:xfrm>
        </p:grpSpPr>
        <p:sp>
          <p:nvSpPr>
            <p:cNvPr id="11" name="10 Rectángulo redondeado"/>
            <p:cNvSpPr/>
            <p:nvPr/>
          </p:nvSpPr>
          <p:spPr>
            <a:xfrm>
              <a:off x="6020612" y="836712"/>
              <a:ext cx="1462881" cy="1462087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AR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5123" name="Picture 3" descr="C:\Users\star\AppData\Local\Microsoft\Windows\Temporary Internet Files\Content.Outlook\03Y39S8W\Triatoma infestans.jpg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720" y="947718"/>
              <a:ext cx="854663" cy="120796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</p:pic>
      </p:grpSp>
      <p:sp>
        <p:nvSpPr>
          <p:cNvPr id="106503" name="14 Rectángulo"/>
          <p:cNvSpPr>
            <a:spLocks noChangeArrowheads="1"/>
          </p:cNvSpPr>
          <p:nvPr/>
        </p:nvSpPr>
        <p:spPr bwMode="auto">
          <a:xfrm>
            <a:off x="3812024" y="5949280"/>
            <a:ext cx="3579120" cy="37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5000"/>
              </a:lnSpc>
              <a:buFontTx/>
              <a:buChar char="•"/>
            </a:pPr>
            <a:r>
              <a:rPr lang="es-ES" altLang="es-A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Otras (sin evidencia en Argentina)</a:t>
            </a:r>
          </a:p>
        </p:txBody>
      </p:sp>
      <p:pic>
        <p:nvPicPr>
          <p:cNvPr id="10650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938" y="5373688"/>
            <a:ext cx="146367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0" descr="PregnantWomanChagas_sinbolitas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957" y="2348880"/>
            <a:ext cx="1465262" cy="14620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6506" name="18 Rectángulo"/>
          <p:cNvSpPr>
            <a:spLocks noChangeArrowheads="1"/>
          </p:cNvSpPr>
          <p:nvPr/>
        </p:nvSpPr>
        <p:spPr bwMode="auto">
          <a:xfrm>
            <a:off x="1589638" y="2898775"/>
            <a:ext cx="2550314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5000"/>
              </a:lnSpc>
              <a:buFontTx/>
              <a:buChar char="•"/>
            </a:pPr>
            <a:r>
              <a:rPr lang="es-ES" altLang="es-A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Transmisión congénita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0770" y="5553173"/>
            <a:ext cx="1103759" cy="110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54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Título"/>
          <p:cNvSpPr>
            <a:spLocks noGrp="1"/>
          </p:cNvSpPr>
          <p:nvPr>
            <p:ph type="title" idx="4294967295"/>
          </p:nvPr>
        </p:nvSpPr>
        <p:spPr>
          <a:xfrm>
            <a:off x="315912" y="298450"/>
            <a:ext cx="8181975" cy="466725"/>
          </a:xfrm>
        </p:spPr>
        <p:txBody>
          <a:bodyPr/>
          <a:lstStyle/>
          <a:p>
            <a:r>
              <a:rPr lang="es-AR" altLang="es-AR" dirty="0" smtClean="0"/>
              <a:t>La enfermedad de Chagas in América Latina (2012)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15913" y="908050"/>
            <a:ext cx="4179887" cy="561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Muertes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anuales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12.000</a:t>
            </a:r>
          </a:p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Personas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infectadas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6 a 8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millones</a:t>
            </a: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Nuevos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casos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año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28.000</a:t>
            </a:r>
          </a:p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en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riesgo</a:t>
            </a:r>
            <a:r>
              <a:rPr lang="en-US" altLang="es-UY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65 </a:t>
            </a:r>
            <a:r>
              <a:rPr lang="en-US" altLang="es-UY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millones</a:t>
            </a: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defRPr/>
            </a:pPr>
            <a:endParaRPr lang="en-US" altLang="es-UY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7524" name="Picture 2" descr="C:\Users\salvater\Pictures\Chagas_Interrupcion_June_201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8338" y="811213"/>
            <a:ext cx="4419600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913" y="5916613"/>
            <a:ext cx="23526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8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7 Imagen" descr="1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908050"/>
            <a:ext cx="4002087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8925" y="0"/>
            <a:ext cx="80851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AR" dirty="0" smtClean="0">
                <a:ea typeface="+mn-ea"/>
                <a:cs typeface="+mn-cs"/>
              </a:rPr>
              <a:t>La enfermedad de Chagas en Argentina (2012)</a:t>
            </a:r>
            <a:endParaRPr lang="es-ES" dirty="0" smtClean="0"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251520" y="980728"/>
            <a:ext cx="5111303" cy="554513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Muertes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anuales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1.800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Personas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infectadas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1,6 a 2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millones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Nuevos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casos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vectoriales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año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1.200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Nuevos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casos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congénitos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año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1.300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Tratamientos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totales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por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año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&lt; 1500</a:t>
            </a: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287338" algn="l"/>
              </a:tabLst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4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Título"/>
          <p:cNvSpPr>
            <a:spLocks noGrp="1"/>
          </p:cNvSpPr>
          <p:nvPr>
            <p:ph type="title" idx="4294967295"/>
          </p:nvPr>
        </p:nvSpPr>
        <p:spPr>
          <a:xfrm>
            <a:off x="251520" y="298450"/>
            <a:ext cx="8246368" cy="466725"/>
          </a:xfrm>
        </p:spPr>
        <p:txBody>
          <a:bodyPr/>
          <a:lstStyle/>
          <a:p>
            <a:r>
              <a:rPr lang="es-AR" altLang="es-AR" dirty="0"/>
              <a:t>La enfermedad de Chagas in América Latina</a:t>
            </a:r>
            <a:endParaRPr lang="en-US" altLang="es-AR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139321"/>
              </p:ext>
            </p:extLst>
          </p:nvPr>
        </p:nvGraphicFramePr>
        <p:xfrm>
          <a:off x="323528" y="1340768"/>
          <a:ext cx="8496945" cy="51069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32248"/>
                <a:gridCol w="2160240"/>
                <a:gridCol w="2088232"/>
                <a:gridCol w="2016225"/>
              </a:tblGrid>
              <a:tr h="504056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Periodo:</a:t>
                      </a:r>
                      <a:r>
                        <a:rPr lang="es-ES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  <a:r>
                        <a:rPr lang="es-ES" sz="18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2010-2011-2012</a:t>
                      </a:r>
                      <a:endParaRPr lang="es-UY" sz="18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</a:tr>
              <a:tr h="7919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Año</a:t>
                      </a:r>
                      <a:endParaRPr lang="en-US" sz="1800" b="1" noProof="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Diagnóstico</a:t>
                      </a:r>
                      <a:r>
                        <a:rPr lang="en-US" sz="1800" b="1" baseline="0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en </a:t>
                      </a:r>
                      <a:r>
                        <a:rPr lang="en-US" sz="1800" b="1" baseline="0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bancos</a:t>
                      </a:r>
                      <a:r>
                        <a:rPr lang="en-US" sz="1800" b="1" baseline="0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de </a:t>
                      </a:r>
                      <a:r>
                        <a:rPr lang="en-US" sz="1800" b="1" baseline="0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sangre</a:t>
                      </a:r>
                      <a:endParaRPr lang="en-US" sz="1800" b="1" noProof="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Diagnóstico</a:t>
                      </a:r>
                      <a:r>
                        <a:rPr lang="en-US" sz="1800" b="1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en</a:t>
                      </a:r>
                      <a:r>
                        <a:rPr lang="en-US" sz="1800" b="1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Centros</a:t>
                      </a:r>
                      <a:r>
                        <a:rPr lang="en-US" sz="1800" b="1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de </a:t>
                      </a: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Salud</a:t>
                      </a:r>
                      <a:endParaRPr lang="en-US" sz="1800" b="1" noProof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Tratamientos</a:t>
                      </a:r>
                      <a:r>
                        <a:rPr lang="en-US" sz="1800" b="1" noProof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800" b="1" noProof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/>
                        </a:rPr>
                        <a:t>administrados</a:t>
                      </a:r>
                      <a:endParaRPr lang="en-US" sz="1800" b="1" noProof="0" dirty="0">
                        <a:solidFill>
                          <a:schemeClr val="bg1"/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10075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2010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(12 </a:t>
                      </a:r>
                      <a:r>
                        <a:rPr lang="en-US" sz="1800" b="1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países</a:t>
                      </a: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22.762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14.029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7.229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10075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2011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(12 </a:t>
                      </a:r>
                      <a:r>
                        <a:rPr lang="en-US" sz="1800" b="1" kern="1200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países</a:t>
                      </a:r>
                      <a:r>
                        <a:rPr lang="en-US" sz="1800" b="1" kern="120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)</a:t>
                      </a:r>
                      <a:endParaRPr lang="en-US" sz="1800" b="1" noProof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21.424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13.397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5.821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755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2012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(18 </a:t>
                      </a:r>
                      <a:r>
                        <a:rPr lang="en-US" sz="1800" b="1" kern="1200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países</a:t>
                      </a:r>
                      <a:r>
                        <a:rPr lang="en-US" sz="1800" b="1" kern="120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  <a:cs typeface="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22.815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23.174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9.994</a:t>
                      </a:r>
                      <a:endParaRPr lang="en-US" sz="18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79343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noProof="0" dirty="0" smtClean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Fuente: OPS – </a:t>
                      </a:r>
                      <a:r>
                        <a:rPr lang="en-US" sz="1400" b="1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Ministerios</a:t>
                      </a:r>
                      <a:r>
                        <a:rPr lang="en-US" sz="14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 de </a:t>
                      </a:r>
                      <a:r>
                        <a:rPr lang="en-US" sz="1400" b="1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Salud</a:t>
                      </a:r>
                      <a:r>
                        <a:rPr lang="en-US" sz="14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 de 18 </a:t>
                      </a:r>
                      <a:r>
                        <a:rPr lang="en-US" sz="1400" b="1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países</a:t>
                      </a:r>
                      <a:r>
                        <a:rPr lang="en-US" sz="1400" b="1" baseline="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400" b="1" baseline="0" noProof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Latinoamericanos</a:t>
                      </a:r>
                      <a:r>
                        <a:rPr lang="en-US" sz="1400" b="1" baseline="0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400" b="1" noProof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MS Mincho"/>
                        </a:rPr>
                        <a:t>(ARG, BRA,BOL,CHI, PAR, PER, ELS, BLZ, SUR, PAN, NIC, MEX, HON, GUY Fr., GUY, GUT, COR, URU)</a:t>
                      </a:r>
                      <a:endParaRPr lang="en-US" sz="1400" b="1" noProof="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n-lt"/>
                        <a:ea typeface="MS Mincho"/>
                      </a:endParaRPr>
                    </a:p>
                  </a:txBody>
                  <a:tcPr marL="62511" marR="6251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UY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0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332656"/>
            <a:ext cx="3936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chemeClr val="bg1"/>
                </a:solidFill>
              </a:rPr>
              <a:t>Acceso a tratamientos - 2011 </a:t>
            </a:r>
            <a:endParaRPr lang="es-MX" sz="2400" b="1" dirty="0"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>
            <a:spLocks noChangeArrowheads="1"/>
          </p:cNvSpPr>
          <p:nvPr/>
        </p:nvSpPr>
        <p:spPr bwMode="auto">
          <a:xfrm>
            <a:off x="2051720" y="2096387"/>
            <a:ext cx="6552728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AR" dirty="0" err="1" smtClean="0"/>
              <a:t>Benznidazol</a:t>
            </a:r>
            <a:r>
              <a:rPr lang="es-AR" dirty="0" smtClean="0"/>
              <a:t> 100 mg – Proveedor único y dificultades para conseguirlo por falta de registro (registro sólo en 6 de 21 países endémicos).</a:t>
            </a:r>
            <a:endParaRPr lang="es-AR" sz="1400" i="1" dirty="0"/>
          </a:p>
        </p:txBody>
      </p:sp>
      <p:sp>
        <p:nvSpPr>
          <p:cNvPr id="4" name="3 Flecha derecha"/>
          <p:cNvSpPr/>
          <p:nvPr/>
        </p:nvSpPr>
        <p:spPr bwMode="auto">
          <a:xfrm>
            <a:off x="323527" y="1952952"/>
            <a:ext cx="1476000" cy="1044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 smtClean="0">
                <a:solidFill>
                  <a:schemeClr val="bg1"/>
                </a:solidFill>
              </a:rPr>
              <a:t>Primera línea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5" name="10 CuadroTexto"/>
          <p:cNvSpPr txBox="1">
            <a:spLocks noChangeArrowheads="1"/>
          </p:cNvSpPr>
          <p:nvPr/>
        </p:nvSpPr>
        <p:spPr bwMode="auto">
          <a:xfrm>
            <a:off x="1907853" y="4254747"/>
            <a:ext cx="691261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AR" dirty="0" err="1" smtClean="0"/>
              <a:t>Nifurtimox</a:t>
            </a:r>
            <a:r>
              <a:rPr lang="es-AR" dirty="0" smtClean="0"/>
              <a:t> 50 mg. Sólo se obtiene por donación. Proveedor único y dificultades para conseguirlo por falta de registro (</a:t>
            </a:r>
            <a:r>
              <a:rPr lang="es-AR" dirty="0" err="1" smtClean="0"/>
              <a:t>regist</a:t>
            </a:r>
            <a:r>
              <a:rPr lang="es-AR" dirty="0" smtClean="0"/>
              <a:t> en 10 de 21 países endémicos)</a:t>
            </a:r>
            <a:endParaRPr lang="es-AR" dirty="0"/>
          </a:p>
        </p:txBody>
      </p:sp>
      <p:sp>
        <p:nvSpPr>
          <p:cNvPr id="6" name="5 Flecha derecha"/>
          <p:cNvSpPr/>
          <p:nvPr/>
        </p:nvSpPr>
        <p:spPr bwMode="auto">
          <a:xfrm>
            <a:off x="323527" y="4055912"/>
            <a:ext cx="1512000" cy="1044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 smtClean="0">
                <a:solidFill>
                  <a:schemeClr val="bg1"/>
                </a:solidFill>
              </a:rPr>
              <a:t>Segunda línea</a:t>
            </a:r>
            <a:endParaRPr lang="es-A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439642"/>
      </p:ext>
    </p:extLst>
  </p:cSld>
  <p:clrMapOvr>
    <a:masterClrMapping/>
  </p:clrMapOvr>
  <p:transition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CuadroTexto"/>
          <p:cNvSpPr txBox="1">
            <a:spLocks noChangeArrowheads="1"/>
          </p:cNvSpPr>
          <p:nvPr/>
        </p:nvSpPr>
        <p:spPr bwMode="auto">
          <a:xfrm>
            <a:off x="329406" y="303039"/>
            <a:ext cx="7266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AR" altLang="es-AR" sz="2400" b="1" dirty="0" smtClean="0">
                <a:solidFill>
                  <a:schemeClr val="bg1"/>
                </a:solidFill>
              </a:rPr>
              <a:t>Situación crítica: 2011</a:t>
            </a:r>
            <a:endParaRPr lang="es-AR" sz="2400" b="1" dirty="0" smtClean="0">
              <a:solidFill>
                <a:schemeClr val="bg1"/>
              </a:solidFill>
              <a:ea typeface="Calibri" pitchFamily="34" charset="0"/>
              <a:cs typeface="Calibri" pitchFamily="34" charset="0"/>
            </a:endParaRPr>
          </a:p>
        </p:txBody>
      </p:sp>
      <p:sp>
        <p:nvSpPr>
          <p:cNvPr id="4109" name="2 CuadroTexto"/>
          <p:cNvSpPr txBox="1">
            <a:spLocks noChangeArrowheads="1"/>
          </p:cNvSpPr>
          <p:nvPr/>
        </p:nvSpPr>
        <p:spPr bwMode="auto">
          <a:xfrm>
            <a:off x="1907853" y="1124744"/>
            <a:ext cx="705643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AR" dirty="0"/>
              <a:t>Convocatoria del Ministerio de Salud para  elaborar un plan de desarrollo local de </a:t>
            </a:r>
            <a:r>
              <a:rPr lang="es-AR" dirty="0" err="1"/>
              <a:t>b</a:t>
            </a:r>
            <a:r>
              <a:rPr lang="es-AR" dirty="0" err="1" smtClean="0"/>
              <a:t>enznidazol</a:t>
            </a:r>
            <a:r>
              <a:rPr lang="es-AR" dirty="0"/>
              <a:t>: </a:t>
            </a:r>
            <a:r>
              <a:rPr lang="es-AR" sz="1600" i="1" dirty="0" smtClean="0"/>
              <a:t>Universidad Nacional de Córdoba </a:t>
            </a:r>
            <a:r>
              <a:rPr lang="es-AR" sz="1600" i="1" dirty="0"/>
              <a:t>- Universidad Nacional </a:t>
            </a:r>
            <a:r>
              <a:rPr lang="es-AR" sz="1600" i="1" dirty="0" smtClean="0"/>
              <a:t> de Rosario – Instituto Nacional de Tecnología Industrial – Ministerio de Ciencia y Tecnología – Agencia regulatoria- Mundo Sano- </a:t>
            </a:r>
            <a:r>
              <a:rPr lang="es-AR" sz="1600" i="1" dirty="0"/>
              <a:t>ELEA - ARYL - MAPRIMED </a:t>
            </a:r>
            <a:r>
              <a:rPr lang="es-AR" sz="1600" i="1" dirty="0" smtClean="0"/>
              <a:t>– Programa de  Producción Pública de Medicamentos– INP </a:t>
            </a:r>
            <a:endParaRPr lang="es-AR" sz="1600" i="1" dirty="0"/>
          </a:p>
        </p:txBody>
      </p:sp>
      <p:sp>
        <p:nvSpPr>
          <p:cNvPr id="6" name="5 Flecha derecha"/>
          <p:cNvSpPr/>
          <p:nvPr/>
        </p:nvSpPr>
        <p:spPr bwMode="auto">
          <a:xfrm>
            <a:off x="323528" y="1392948"/>
            <a:ext cx="1506537" cy="103955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bg1"/>
                </a:solidFill>
              </a:rPr>
              <a:t>Febrero </a:t>
            </a:r>
            <a:r>
              <a:rPr lang="es-AR" b="1" dirty="0" smtClean="0">
                <a:solidFill>
                  <a:schemeClr val="bg1"/>
                </a:solidFill>
              </a:rPr>
              <a:t>2011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4107" name="10 CuadroTexto"/>
          <p:cNvSpPr txBox="1">
            <a:spLocks noChangeArrowheads="1"/>
          </p:cNvSpPr>
          <p:nvPr/>
        </p:nvSpPr>
        <p:spPr bwMode="auto">
          <a:xfrm>
            <a:off x="2900522" y="3166212"/>
            <a:ext cx="49777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dirty="0" smtClean="0"/>
              <a:t>Médicos Sin Fronteras denuncia la ruptura de stock</a:t>
            </a:r>
            <a:endParaRPr lang="es-AR" dirty="0"/>
          </a:p>
        </p:txBody>
      </p:sp>
      <p:sp>
        <p:nvSpPr>
          <p:cNvPr id="12" name="11 Flecha derecha"/>
          <p:cNvSpPr/>
          <p:nvPr/>
        </p:nvSpPr>
        <p:spPr bwMode="auto">
          <a:xfrm>
            <a:off x="1331590" y="2867133"/>
            <a:ext cx="1485900" cy="95726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bg1"/>
                </a:solidFill>
              </a:rPr>
              <a:t>Octubre 2011</a:t>
            </a:r>
          </a:p>
        </p:txBody>
      </p:sp>
      <p:sp>
        <p:nvSpPr>
          <p:cNvPr id="4105" name="12 CuadroTexto"/>
          <p:cNvSpPr txBox="1">
            <a:spLocks noChangeArrowheads="1"/>
          </p:cNvSpPr>
          <p:nvPr/>
        </p:nvSpPr>
        <p:spPr bwMode="auto">
          <a:xfrm>
            <a:off x="3890060" y="3933056"/>
            <a:ext cx="507423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dirty="0"/>
              <a:t>Constitución de un consorcio “ad hoc” para el desarrollo local de </a:t>
            </a:r>
            <a:r>
              <a:rPr lang="es-AR" dirty="0" err="1"/>
              <a:t>b</a:t>
            </a:r>
            <a:r>
              <a:rPr lang="es-AR" dirty="0" err="1" smtClean="0"/>
              <a:t>enznidazol</a:t>
            </a:r>
            <a:r>
              <a:rPr lang="es-AR" dirty="0"/>
              <a:t>:</a:t>
            </a:r>
          </a:p>
          <a:p>
            <a:endParaRPr lang="es-AR" sz="800" dirty="0"/>
          </a:p>
          <a:p>
            <a:pPr algn="ctr"/>
            <a:r>
              <a:rPr lang="es-AR" sz="1400" i="1" dirty="0"/>
              <a:t>FMS - ELEA - </a:t>
            </a:r>
            <a:r>
              <a:rPr lang="es-AR" sz="1400" i="1" dirty="0" smtClean="0"/>
              <a:t>MAPRIMED</a:t>
            </a:r>
            <a:endParaRPr lang="es-AR" dirty="0"/>
          </a:p>
        </p:txBody>
      </p:sp>
      <p:sp>
        <p:nvSpPr>
          <p:cNvPr id="14" name="13 Flecha derecha"/>
          <p:cNvSpPr/>
          <p:nvPr/>
        </p:nvSpPr>
        <p:spPr bwMode="auto">
          <a:xfrm>
            <a:off x="2268215" y="3911217"/>
            <a:ext cx="1573213" cy="9556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bg1"/>
                </a:solidFill>
              </a:rPr>
              <a:t>Octubre 2011</a:t>
            </a:r>
          </a:p>
        </p:txBody>
      </p:sp>
      <p:sp>
        <p:nvSpPr>
          <p:cNvPr id="15" name="14 Flecha derecha"/>
          <p:cNvSpPr/>
          <p:nvPr/>
        </p:nvSpPr>
        <p:spPr bwMode="auto">
          <a:xfrm>
            <a:off x="3358828" y="5353646"/>
            <a:ext cx="1573212" cy="95567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b="1" dirty="0">
                <a:solidFill>
                  <a:schemeClr val="bg1"/>
                </a:solidFill>
              </a:rPr>
              <a:t>Marzo</a:t>
            </a:r>
          </a:p>
          <a:p>
            <a:pPr algn="ctr">
              <a:defRPr/>
            </a:pPr>
            <a:r>
              <a:rPr lang="es-AR" b="1" dirty="0">
                <a:solidFill>
                  <a:schemeClr val="bg1"/>
                </a:solidFill>
              </a:rPr>
              <a:t> 2012</a:t>
            </a:r>
          </a:p>
        </p:txBody>
      </p:sp>
      <p:sp>
        <p:nvSpPr>
          <p:cNvPr id="4104" name="15 CuadroTexto"/>
          <p:cNvSpPr txBox="1">
            <a:spLocks noChangeArrowheads="1"/>
          </p:cNvSpPr>
          <p:nvPr/>
        </p:nvSpPr>
        <p:spPr bwMode="auto">
          <a:xfrm>
            <a:off x="4950943" y="5373605"/>
            <a:ext cx="3626634" cy="923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dirty="0"/>
              <a:t>Anuncio del Ministro de Salud sobre </a:t>
            </a:r>
          </a:p>
          <a:p>
            <a:r>
              <a:rPr lang="es-AR" dirty="0"/>
              <a:t>disponibilidad del </a:t>
            </a:r>
            <a:r>
              <a:rPr lang="es-AR" dirty="0" smtClean="0"/>
              <a:t>medicamento </a:t>
            </a:r>
            <a:r>
              <a:rPr lang="es-AR" dirty="0"/>
              <a:t>de </a:t>
            </a:r>
          </a:p>
          <a:p>
            <a:r>
              <a:rPr lang="es-AR" dirty="0"/>
              <a:t>producción nacional  </a:t>
            </a:r>
          </a:p>
        </p:txBody>
      </p:sp>
    </p:spTree>
    <p:extLst>
      <p:ext uri="{BB962C8B-B14F-4D97-AF65-F5344CB8AC3E}">
        <p14:creationId xmlns:p14="http://schemas.microsoft.com/office/powerpoint/2010/main" val="3896035684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Título"/>
          <p:cNvSpPr>
            <a:spLocks noGrp="1"/>
          </p:cNvSpPr>
          <p:nvPr>
            <p:ph type="title"/>
          </p:nvPr>
        </p:nvSpPr>
        <p:spPr>
          <a:xfrm>
            <a:off x="323850" y="277813"/>
            <a:ext cx="8362950" cy="486891"/>
          </a:xfrm>
        </p:spPr>
        <p:txBody>
          <a:bodyPr/>
          <a:lstStyle/>
          <a:p>
            <a:pPr eaLnBrk="1" hangingPunct="1"/>
            <a:r>
              <a:rPr lang="es-AR" altLang="es-AR" sz="2800" dirty="0" smtClean="0"/>
              <a:t>¿Cómo se llega a la situación de crisis?</a:t>
            </a:r>
            <a:endParaRPr lang="es-ES" altLang="es-AR" sz="2800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289" y="1052513"/>
            <a:ext cx="8425184" cy="56165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En 2004 Roche transfiere a LAFEPE (Laboratorio Federal de Pernambuco, Brasil) la producción del </a:t>
            </a:r>
            <a:r>
              <a:rPr lang="es-AR" sz="2000" dirty="0" err="1" smtClean="0">
                <a:solidFill>
                  <a:schemeClr val="tx1"/>
                </a:solidFill>
                <a:latin typeface="+mj-lt"/>
              </a:rPr>
              <a:t>benznidazol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 y le dona 300 kg de PI para que continúe con la producción.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LAFEPE inicia la producción y la sostiene hasta 2010.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Cuando se terminan los 300 kg de PI,  deciden hacer un acuerdo con una </a:t>
            </a:r>
            <a:r>
              <a:rPr lang="es-AR" sz="2000" dirty="0" err="1" smtClean="0">
                <a:solidFill>
                  <a:schemeClr val="tx1"/>
                </a:solidFill>
                <a:latin typeface="+mj-lt"/>
              </a:rPr>
              <a:t>farmoquímica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 para abastecerse de PI.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La </a:t>
            </a:r>
            <a:r>
              <a:rPr lang="es-AR" sz="2000" dirty="0" err="1" smtClean="0">
                <a:solidFill>
                  <a:schemeClr val="tx1"/>
                </a:solidFill>
                <a:latin typeface="+mj-lt"/>
              </a:rPr>
              <a:t>farmoquímica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 no cuenta con la tecnología necesaria para 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resolver localmente 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la síntesis y decide importar un intermedio (AZOMICINA).</a:t>
            </a:r>
          </a:p>
          <a:p>
            <a:pPr eaLnBrk="1" hangingPunct="1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La AZOMICINA disponible en el mercado es insuficiente y sumamente costosa, esto dificulta la producción del PI y en consecuencia se interrumpe el abastecimiento del </a:t>
            </a:r>
            <a:r>
              <a:rPr lang="es-AR" sz="2000" dirty="0" err="1" smtClean="0">
                <a:solidFill>
                  <a:schemeClr val="tx1"/>
                </a:solidFill>
                <a:latin typeface="+mj-lt"/>
              </a:rPr>
              <a:t>benznidazol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 a todos los países del mundo</a:t>
            </a: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.</a:t>
            </a:r>
            <a:endParaRPr lang="es-AR" sz="2000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373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30237"/>
          </a:xfrm>
        </p:spPr>
        <p:txBody>
          <a:bodyPr/>
          <a:lstStyle/>
          <a:p>
            <a:pPr eaLnBrk="1" hangingPunct="1"/>
            <a:r>
              <a:rPr lang="es-AR" altLang="es-AR" smtClean="0"/>
              <a:t>¿Qué solución se encontró?</a:t>
            </a:r>
            <a:endParaRPr lang="es-ES" altLang="es-AR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850" y="1052513"/>
            <a:ext cx="8640763" cy="5616575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MX" dirty="0" smtClean="0">
                <a:solidFill>
                  <a:schemeClr val="tx1"/>
                </a:solidFill>
                <a:latin typeface="+mj-lt"/>
              </a:rPr>
              <a:t>El Ministerio de Salud Argentino con anterioridad a la crisis, ya había planteado la necesidad de encontrar una segunda fuente de abastecimiento. </a:t>
            </a:r>
            <a:endParaRPr lang="es-AR" dirty="0" smtClean="0">
              <a:solidFill>
                <a:schemeClr val="tx1"/>
              </a:solidFill>
              <a:latin typeface="+mj-lt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  <a:latin typeface="+mj-lt"/>
              </a:rPr>
              <a:t>Luego de la ruptura de stock, pide a Mundo Sano que coordine la estrategia para iniciar la búsqueda de una solución.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  <a:latin typeface="+mj-lt"/>
              </a:rPr>
              <a:t>Se constituye el consorcio “ad hoc” Mundo Sano, MAPRIMED, ELEA.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  <a:latin typeface="+mj-lt"/>
              </a:rPr>
              <a:t>MAPRIMED – Laboratorio </a:t>
            </a:r>
            <a:r>
              <a:rPr lang="es-AR" dirty="0" err="1" smtClean="0">
                <a:solidFill>
                  <a:schemeClr val="tx1"/>
                </a:solidFill>
                <a:latin typeface="+mj-lt"/>
              </a:rPr>
              <a:t>farmoquímico</a:t>
            </a:r>
            <a:r>
              <a:rPr lang="es-AR" dirty="0" smtClean="0">
                <a:solidFill>
                  <a:schemeClr val="tx1"/>
                </a:solidFill>
                <a:latin typeface="+mj-lt"/>
              </a:rPr>
              <a:t>, inicia el desarrollo del PI, sin información ni transferencia de tecnología, más que la contenida en la patente (sin utilidad concreta)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  <a:latin typeface="+mj-lt"/>
              </a:rPr>
              <a:t>Laboratorio ELEA formula los comprimidos y los presenta para la obtención de registro en la ANMAT. Enero 2012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  <a:latin typeface="+mj-lt"/>
              </a:rPr>
              <a:t>Elea fabrica el primer lote de productos en Marzo 2012 (1.000 tratamientos) que se donan al Ministerio de Salud y a Mundo Sano y  </a:t>
            </a:r>
            <a:r>
              <a:rPr lang="es-AR" dirty="0">
                <a:solidFill>
                  <a:schemeClr val="tx1"/>
                </a:solidFill>
                <a:latin typeface="+mj-lt"/>
              </a:rPr>
              <a:t>desarrolla una nueva formulación de 50 mg. con comprimidos </a:t>
            </a:r>
            <a:r>
              <a:rPr lang="es-AR" dirty="0" err="1" smtClean="0">
                <a:solidFill>
                  <a:schemeClr val="tx1"/>
                </a:solidFill>
                <a:latin typeface="+mj-lt"/>
              </a:rPr>
              <a:t>dispersables</a:t>
            </a:r>
            <a:r>
              <a:rPr lang="es-AR" dirty="0" smtClean="0">
                <a:solidFill>
                  <a:schemeClr val="tx1"/>
                </a:solidFill>
                <a:latin typeface="+mj-lt"/>
              </a:rPr>
              <a:t>.</a:t>
            </a:r>
            <a:endParaRPr lang="es-ES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485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4 CuadroTexto"/>
          <p:cNvSpPr txBox="1">
            <a:spLocks noChangeArrowheads="1"/>
          </p:cNvSpPr>
          <p:nvPr/>
        </p:nvSpPr>
        <p:spPr bwMode="auto">
          <a:xfrm>
            <a:off x="323528" y="254551"/>
            <a:ext cx="55179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2800" b="1" dirty="0" smtClean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Registro en países de Latinoamérica</a:t>
            </a:r>
            <a:endParaRPr lang="es-AR" sz="2800" b="1" dirty="0">
              <a:solidFill>
                <a:schemeClr val="bg1"/>
              </a:solidFill>
              <a:ea typeface="Calibri" pitchFamily="34" charset="0"/>
              <a:cs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522040" y="6392361"/>
            <a:ext cx="1265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dirty="0" smtClean="0"/>
              <a:t>Datos  - </a:t>
            </a:r>
            <a:r>
              <a:rPr lang="es-AR" sz="1200" dirty="0" err="1" smtClean="0"/>
              <a:t>Oct</a:t>
            </a:r>
            <a:r>
              <a:rPr lang="es-AR" sz="1200" dirty="0" smtClean="0"/>
              <a:t> 2014</a:t>
            </a:r>
            <a:endParaRPr lang="es-AR" sz="12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787783"/>
              </p:ext>
            </p:extLst>
          </p:nvPr>
        </p:nvGraphicFramePr>
        <p:xfrm>
          <a:off x="1043608" y="1340770"/>
          <a:ext cx="6264696" cy="4805529"/>
        </p:xfrm>
        <a:graphic>
          <a:graphicData uri="http://schemas.openxmlformats.org/drawingml/2006/table">
            <a:tbl>
              <a:tblPr/>
              <a:tblGrid>
                <a:gridCol w="3086664"/>
                <a:gridCol w="3178032"/>
              </a:tblGrid>
              <a:tr h="3410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PAIS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AR" sz="18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STATUS</a:t>
                      </a:r>
                    </a:p>
                  </a:txBody>
                  <a:tcPr marL="7105" marR="7105" marT="710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MEXICO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Dic’13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GUATEMALA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EL SALVADOR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HONDURAS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NICARAGUA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COSTA RICA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PANAMA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Rep. DOMINICANA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Ene’14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BOLIVIA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Aprobado</a:t>
                      </a: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PARAGUAY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Aprobado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CHILE</a:t>
                      </a: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Aprobado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USA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8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charset="0"/>
                        </a:rPr>
                        <a:t>En proceso de presentación</a:t>
                      </a:r>
                      <a:endParaRPr lang="es-AR" sz="180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7105" marR="7105" marT="71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774870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324318" y="260647"/>
            <a:ext cx="28889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Situación actual</a:t>
            </a:r>
            <a:endParaRPr lang="es-A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4318" y="1121836"/>
            <a:ext cx="84241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b="1" dirty="0"/>
          </a:p>
          <a:p>
            <a:r>
              <a:rPr lang="es-AR" b="1" dirty="0" smtClean="0"/>
              <a:t>PRECALIFICACIÓN DE LA ORGANIZACIÓN PANAMERICANA DE LA SALUD: PROVEEDOR UNICO</a:t>
            </a:r>
          </a:p>
          <a:p>
            <a:endParaRPr lang="es-AR" b="1" dirty="0" smtClean="0"/>
          </a:p>
          <a:p>
            <a:endParaRPr lang="es-AR" b="1" dirty="0" smtClean="0"/>
          </a:p>
          <a:p>
            <a:endParaRPr lang="es-AR" b="1" dirty="0" smtClean="0"/>
          </a:p>
          <a:p>
            <a:endParaRPr lang="es-AR" b="1" dirty="0" smtClean="0"/>
          </a:p>
          <a:p>
            <a:r>
              <a:rPr lang="es-AR" b="1" dirty="0" smtClean="0"/>
              <a:t>INCLUSION EN LA LISTA DE MEDICAMENTOS ESENCIALES DE LA ORGANIZACIÓN MUNDIAL DE LA SALUD</a:t>
            </a:r>
          </a:p>
          <a:p>
            <a:endParaRPr lang="es-AR" b="1" i="1" dirty="0" smtClean="0"/>
          </a:p>
          <a:p>
            <a:endParaRPr lang="es-AR" b="1" dirty="0" smtClean="0"/>
          </a:p>
          <a:p>
            <a:endParaRPr lang="es-AR" b="1" dirty="0" smtClean="0"/>
          </a:p>
          <a:p>
            <a:pPr marL="457200" lvl="2"/>
            <a:r>
              <a:rPr lang="es-AR" b="1" i="1" dirty="0" smtClean="0"/>
              <a:t> </a:t>
            </a:r>
            <a:endParaRPr lang="es-AR" b="1" dirty="0" smtClean="0"/>
          </a:p>
          <a:p>
            <a:r>
              <a:rPr lang="es-AR" b="1" dirty="0" smtClean="0"/>
              <a:t>AUTORIZADO COMO MEDICAMENTO EXTRANJERO POR LA AGENCIA ESPAÑOLA  DE MEDICAMENTOS</a:t>
            </a:r>
          </a:p>
          <a:p>
            <a:r>
              <a:rPr lang="es-AR" b="1" dirty="0" smtClean="0"/>
              <a:t> </a:t>
            </a:r>
          </a:p>
          <a:p>
            <a:endParaRPr lang="es-AR" b="1" dirty="0" smtClean="0"/>
          </a:p>
          <a:p>
            <a:endParaRPr lang="es-AR" b="1" i="1" dirty="0" smtClean="0"/>
          </a:p>
          <a:p>
            <a:pPr lvl="1"/>
            <a:endParaRPr lang="es-AR" b="1" i="1" dirty="0" smtClean="0"/>
          </a:p>
          <a:p>
            <a:pPr lvl="1"/>
            <a:endParaRPr lang="es-AR" b="1" i="1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7271" y="5517232"/>
            <a:ext cx="2022312" cy="437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3416" y="3449291"/>
            <a:ext cx="1450652" cy="41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http://www.saludnews24.com.ar/imagenes/archivos/noticias/6546_imag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9892" y="1786746"/>
            <a:ext cx="1627578" cy="1066190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17132" y="6156012"/>
            <a:ext cx="170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/>
              <a:t>CDC - FDA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54149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67300" y="1260475"/>
            <a:ext cx="3721100" cy="51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s-AR" b="1" dirty="0" smtClean="0">
                <a:solidFill>
                  <a:schemeClr val="tx1"/>
                </a:solidFill>
              </a:rPr>
              <a:t>Por el lado de la demanda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es-AR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rgbClr val="911137"/>
              </a:buClr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</a:rPr>
              <a:t>Búsqueda activa de infectados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rgbClr val="911137"/>
              </a:buClr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</a:rPr>
              <a:t>Capacitación a médicos en diagnóstico y tratamiento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rgbClr val="911137"/>
              </a:buClr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</a:rPr>
              <a:t>Capacitación a laboratorios para realización de pruebas de diagnóstico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rgbClr val="911137"/>
              </a:buClr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</a:rPr>
              <a:t>Planificación regular de necesidades de mediano y largo plazo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>
                <a:srgbClr val="911137"/>
              </a:buClr>
              <a:buFont typeface="Arial" pitchFamily="34" charset="0"/>
              <a:buChar char="•"/>
              <a:defRPr/>
            </a:pPr>
            <a:r>
              <a:rPr lang="es-AR" dirty="0" smtClean="0">
                <a:solidFill>
                  <a:schemeClr val="tx1"/>
                </a:solidFill>
              </a:rPr>
              <a:t>Utilización de los datos epidemiológicos existentes</a:t>
            </a:r>
            <a:endParaRPr lang="es-ES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s-AR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887413"/>
            <a:ext cx="4730750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 bwMode="auto">
          <a:xfrm>
            <a:off x="323850" y="188913"/>
            <a:ext cx="7138988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4000" anchor="ctr"/>
          <a:lstStyle/>
          <a:p>
            <a:pPr>
              <a:defRPr/>
            </a:pPr>
            <a:r>
              <a:rPr lang="es-AR" sz="2400" b="1" dirty="0">
                <a:solidFill>
                  <a:schemeClr val="bg1"/>
                </a:solidFill>
                <a:latin typeface="+mn-lt"/>
                <a:ea typeface="+mj-ea"/>
              </a:rPr>
              <a:t>¿Cuáles son los temas que quedan aún por discutir?</a:t>
            </a:r>
            <a:endParaRPr lang="es-ES" sz="2400" b="1" dirty="0">
              <a:solidFill>
                <a:schemeClr val="bg1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66021062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4" descr="C:\Documents and Settings\lacuna\Mis documentos\Mis imágenes\Chagas\Fotos Yuri De Ambrosi\Preseleccionadas MA+LAE\-35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3"/>
          <a:stretch>
            <a:fillRect/>
          </a:stretch>
        </p:blipFill>
        <p:spPr bwMode="auto">
          <a:xfrm>
            <a:off x="4567238" y="909638"/>
            <a:ext cx="4325937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1 Título"/>
          <p:cNvSpPr>
            <a:spLocks noGrp="1"/>
          </p:cNvSpPr>
          <p:nvPr>
            <p:ph type="title"/>
          </p:nvPr>
        </p:nvSpPr>
        <p:spPr>
          <a:xfrm>
            <a:off x="323850" y="188913"/>
            <a:ext cx="7138988" cy="630237"/>
          </a:xfrm>
        </p:spPr>
        <p:txBody>
          <a:bodyPr/>
          <a:lstStyle/>
          <a:p>
            <a:pPr eaLnBrk="1" hangingPunct="1"/>
            <a:r>
              <a:rPr lang="es-AR" altLang="es-AR" smtClean="0"/>
              <a:t>¿Cuáles son los temas que quedan aún por discutir?</a:t>
            </a:r>
            <a:endParaRPr lang="es-ES" altLang="es-AR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6400" y="1196975"/>
            <a:ext cx="4165600" cy="51847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  <a:defRPr/>
            </a:pPr>
            <a:r>
              <a:rPr lang="es-AR" sz="2000" b="1" dirty="0" smtClean="0">
                <a:solidFill>
                  <a:schemeClr val="tx1"/>
                </a:solidFill>
                <a:latin typeface="+mj-lt"/>
              </a:rPr>
              <a:t>Por el lado de la oferta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  <a:defRPr/>
            </a:pPr>
            <a:endParaRPr lang="es-AR" sz="2000" dirty="0" smtClean="0">
              <a:solidFill>
                <a:schemeClr val="tx1"/>
              </a:solidFill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Capacidad de producción a largo plazo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Número de oferentes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Precio del producto (al Estado, al público, a otros países)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Canales de distribución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Cobertura por seguridad social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s-AR" sz="2000" dirty="0" smtClean="0">
                <a:solidFill>
                  <a:schemeClr val="tx1"/>
                </a:solidFill>
                <a:latin typeface="+mj-lt"/>
              </a:rPr>
              <a:t>Venta en farmacias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  <a:defRPr/>
            </a:pPr>
            <a:endParaRPr lang="es-AR" sz="2000" dirty="0" smtClean="0">
              <a:solidFill>
                <a:schemeClr val="tx1"/>
              </a:solidFill>
              <a:latin typeface="+mj-lt"/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endParaRPr lang="es-AR" sz="2000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8629152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1 Título"/>
          <p:cNvSpPr>
            <a:spLocks noGrp="1"/>
          </p:cNvSpPr>
          <p:nvPr>
            <p:ph type="title"/>
          </p:nvPr>
        </p:nvSpPr>
        <p:spPr>
          <a:xfrm>
            <a:off x="323850" y="188913"/>
            <a:ext cx="7138988" cy="630237"/>
          </a:xfrm>
        </p:spPr>
        <p:txBody>
          <a:bodyPr/>
          <a:lstStyle/>
          <a:p>
            <a:pPr eaLnBrk="1" hangingPunct="1"/>
            <a:r>
              <a:rPr lang="es-AR" altLang="es-AR" sz="2800" smtClean="0"/>
              <a:t>¿Cuáles son los temas por resolver?</a:t>
            </a:r>
            <a:endParaRPr lang="es-ES" altLang="es-AR" sz="2800" smtClean="0"/>
          </a:p>
        </p:txBody>
      </p:sp>
      <p:sp>
        <p:nvSpPr>
          <p:cNvPr id="32773" name="2 Marcador de contenido"/>
          <p:cNvSpPr>
            <a:spLocks noGrp="1"/>
          </p:cNvSpPr>
          <p:nvPr>
            <p:ph idx="1"/>
          </p:nvPr>
        </p:nvSpPr>
        <p:spPr>
          <a:xfrm>
            <a:off x="4860032" y="1844824"/>
            <a:ext cx="3995614" cy="43910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</a:pPr>
            <a:r>
              <a:rPr lang="es-AR" altLang="es-AR" sz="2000" b="1" dirty="0" smtClean="0">
                <a:solidFill>
                  <a:schemeClr val="tx1"/>
                </a:solidFill>
                <a:cs typeface="Arial" pitchFamily="34" charset="0"/>
              </a:rPr>
              <a:t>Por el lado de la investigación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</a:pPr>
            <a:endParaRPr lang="es-AR" altLang="es-AR" sz="2000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Duración del tratamiento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Transmisión vertical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Marcadores de curación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Farmacocinética en adultos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Drogas conocidas con actividad </a:t>
            </a:r>
            <a:r>
              <a:rPr lang="es-AR" altLang="es-AR" sz="2000" dirty="0" err="1" smtClean="0">
                <a:solidFill>
                  <a:schemeClr val="tx1"/>
                </a:solidFill>
                <a:cs typeface="Arial" pitchFamily="34" charset="0"/>
              </a:rPr>
              <a:t>tripanomicida</a:t>
            </a:r>
            <a:endParaRPr lang="es-AR" altLang="es-AR" sz="2000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Nuevas drogas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r>
              <a:rPr lang="es-AR" altLang="es-AR" sz="2000" dirty="0" smtClean="0">
                <a:solidFill>
                  <a:schemeClr val="tx1"/>
                </a:solidFill>
                <a:cs typeface="Arial" pitchFamily="34" charset="0"/>
              </a:rPr>
              <a:t>¿Vacuna?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Wingdings" pitchFamily="2" charset="2"/>
              <a:buNone/>
            </a:pPr>
            <a:endParaRPr lang="es-AR" altLang="es-AR" sz="2000" dirty="0" smtClean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Font typeface="Arial" pitchFamily="34" charset="0"/>
              <a:buChar char="•"/>
            </a:pPr>
            <a:endParaRPr lang="es-ES" altLang="es-AR" sz="2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51" r="25814"/>
          <a:stretch/>
        </p:blipFill>
        <p:spPr bwMode="auto">
          <a:xfrm>
            <a:off x="323528" y="1157274"/>
            <a:ext cx="4438206" cy="536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289758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Título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558502"/>
          </a:xfrm>
        </p:spPr>
        <p:txBody>
          <a:bodyPr/>
          <a:lstStyle/>
          <a:p>
            <a:pPr eaLnBrk="1" hangingPunct="1"/>
            <a:r>
              <a:rPr lang="es-AR" altLang="es-AR" sz="3200" dirty="0" smtClean="0"/>
              <a:t>Para discutir: </a:t>
            </a:r>
            <a:endParaRPr lang="es-ES" altLang="es-AR" sz="3200" dirty="0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850" y="1052512"/>
            <a:ext cx="8568630" cy="5544839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¿Cuánto debería costar ahora?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¿Se debe vender a igual precio en Argentina que en otros países?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¿Cómo organizar la producción futura? (Costo de oportunidad)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¿Por qué no se produce en laboratorios de producción pública?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¿Deben prescribirlo los médicos en consultorio?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¿Debe hacerse propaganda médica?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¿Cómo se compite con un precio subsidiado?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¿El Estado debe subsidiarlo?</a:t>
            </a:r>
          </a:p>
          <a:p>
            <a:pPr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s-AR" sz="2400" dirty="0" smtClean="0">
                <a:latin typeface="+mj-lt"/>
              </a:rPr>
              <a:t>¿Qué respuesta se les da a los pacientes?</a:t>
            </a:r>
            <a:endParaRPr lang="es-AR" sz="2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01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Fotos\_MG_5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47027" y="-1599690"/>
            <a:ext cx="7029401" cy="1017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Elipse"/>
          <p:cNvSpPr/>
          <p:nvPr/>
        </p:nvSpPr>
        <p:spPr>
          <a:xfrm>
            <a:off x="-1116632" y="188640"/>
            <a:ext cx="4896544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¡</a:t>
            </a:r>
            <a:r>
              <a:rPr lang="en-US" sz="3600" b="1" dirty="0" err="1" smtClean="0">
                <a:solidFill>
                  <a:schemeClr val="bg1"/>
                </a:solidFill>
              </a:rPr>
              <a:t>Muchas</a:t>
            </a:r>
            <a:r>
              <a:rPr lang="en-US" sz="3600" b="1" dirty="0" smtClean="0">
                <a:solidFill>
                  <a:schemeClr val="bg1"/>
                </a:solidFill>
              </a:rPr>
              <a:t> gracias!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860032" y="609329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2800" b="1" dirty="0" err="1">
                <a:solidFill>
                  <a:schemeClr val="bg1"/>
                </a:solidFill>
              </a:rPr>
              <a:t>starragona@mundosano</a:t>
            </a:r>
            <a:r>
              <a:rPr lang="en-US" sz="2800" b="1" dirty="0">
                <a:solidFill>
                  <a:schemeClr val="bg1"/>
                </a:solidFill>
              </a:rPr>
              <a:t> .org www.mundosano.org</a:t>
            </a:r>
          </a:p>
        </p:txBody>
      </p:sp>
    </p:spTree>
    <p:extLst>
      <p:ext uri="{BB962C8B-B14F-4D97-AF65-F5344CB8AC3E}">
        <p14:creationId xmlns:p14="http://schemas.microsoft.com/office/powerpoint/2010/main" val="3281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3152991"/>
      </p:ext>
    </p:extLst>
  </p:cSld>
  <p:clrMapOvr>
    <a:masterClrMapping/>
  </p:clrMapOvr>
</p:sld>
</file>

<file path=ppt/theme/theme1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4960</TotalTime>
  <Words>1113</Words>
  <Application>Microsoft Office PowerPoint</Application>
  <PresentationFormat>Presentación en pantalla (4:3)</PresentationFormat>
  <Paragraphs>209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10_Custom Design</vt:lpstr>
      <vt:lpstr>Presentación de PowerPoint</vt:lpstr>
      <vt:lpstr>Mundo Sano</vt:lpstr>
      <vt:lpstr>La OMS y las enfermedades desatendidas</vt:lpstr>
      <vt:lpstr>¿Cuáles son las enfermedades desatendidas?</vt:lpstr>
      <vt:lpstr>Tipos de Transmisión</vt:lpstr>
      <vt:lpstr>La enfermedad de Chagas in América Latina (2012)</vt:lpstr>
      <vt:lpstr>La enfermedad de Chagas en Argentina (2012)</vt:lpstr>
      <vt:lpstr>La enfermedad de Chagas in América Latina</vt:lpstr>
      <vt:lpstr>Presentación de PowerPoint</vt:lpstr>
      <vt:lpstr>Presentación de PowerPoint</vt:lpstr>
      <vt:lpstr>¿Cómo se llega a la situación de crisis?</vt:lpstr>
      <vt:lpstr>¿Qué solución se encontró?</vt:lpstr>
      <vt:lpstr>Presentación de PowerPoint</vt:lpstr>
      <vt:lpstr>Presentación de PowerPoint</vt:lpstr>
      <vt:lpstr>Presentación de PowerPoint</vt:lpstr>
      <vt:lpstr>¿Cuáles son los temas que quedan aún por discutir?</vt:lpstr>
      <vt:lpstr>¿Cuáles son los temas por resolver?</vt:lpstr>
      <vt:lpstr>Para discutir: </vt:lpstr>
      <vt:lpstr>Presentación de PowerPoint</vt:lpstr>
      <vt:lpstr>Presentación de PowerPoint</vt:lpstr>
    </vt:vector>
  </TitlesOfParts>
  <Company>GI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star</dc:creator>
  <cp:lastModifiedBy>Sonia Tarragona</cp:lastModifiedBy>
  <cp:revision>215</cp:revision>
  <dcterms:created xsi:type="dcterms:W3CDTF">2013-01-04T19:43:26Z</dcterms:created>
  <dcterms:modified xsi:type="dcterms:W3CDTF">2014-12-10T09:29:23Z</dcterms:modified>
</cp:coreProperties>
</file>